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DFD87-0F2A-46F0-801D-E0B023BCD292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E2762-2A9D-454F-924F-524C3E85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81957-A7E5-4C1B-9984-AA6831009762}" type="slidenum">
              <a:rPr lang="en-US">
                <a:ea typeface="ＭＳ Ｐゴシック" pitchFamily="34" charset="-128"/>
              </a:rPr>
              <a:pPr/>
              <a:t>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BDA2E-450B-4845-A8D0-8B496BC81C45}" type="slidenum">
              <a:rPr lang="en-US">
                <a:ea typeface="ＭＳ Ｐゴシック" pitchFamily="34" charset="-128"/>
              </a:rPr>
              <a:pPr/>
              <a:t>11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19059-7FDC-4CBB-8951-A10FCE47F8C8}" type="slidenum">
              <a:rPr lang="en-US">
                <a:ea typeface="ＭＳ Ｐゴシック" pitchFamily="34" charset="-128"/>
              </a:rPr>
              <a:pPr/>
              <a:t>12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295ED-E88F-43AD-94B6-D470CADBFEA6}" type="slidenum">
              <a:rPr lang="en-US">
                <a:ea typeface="ＭＳ Ｐゴシック" pitchFamily="34" charset="-128"/>
              </a:rPr>
              <a:pPr/>
              <a:t>13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E550D-12DF-4E29-86DF-90525316359C}" type="slidenum">
              <a:rPr lang="en-US">
                <a:ea typeface="ＭＳ Ｐゴシック" pitchFamily="34" charset="-128"/>
              </a:rPr>
              <a:pPr/>
              <a:t>15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AB135-D4FF-479A-9BC9-466D0CEA2637}" type="slidenum">
              <a:rPr lang="en-US">
                <a:ea typeface="ＭＳ Ｐゴシック" pitchFamily="34" charset="-128"/>
              </a:rPr>
              <a:pPr/>
              <a:t>16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67A56-E3AE-4855-ABA4-AE35EEA149BC}" type="slidenum">
              <a:rPr lang="en-US">
                <a:ea typeface="ＭＳ Ｐゴシック" pitchFamily="34" charset="-128"/>
              </a:rPr>
              <a:pPr/>
              <a:t>17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63E16-9813-44C0-A470-9D40388BDE1D}" type="slidenum">
              <a:rPr lang="en-US">
                <a:ea typeface="ＭＳ Ｐゴシック" pitchFamily="34" charset="-128"/>
              </a:rPr>
              <a:pPr/>
              <a:t>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8BF1E-BEFF-4D9A-B03D-E17660B35179}" type="slidenum">
              <a:rPr lang="en-US">
                <a:ea typeface="ＭＳ Ｐゴシック" pitchFamily="34" charset="-128"/>
              </a:rPr>
              <a:pPr/>
              <a:t>19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B6101-1DE5-4D23-A41F-A29C5DA7AD03}" type="slidenum">
              <a:rPr lang="en-US">
                <a:ea typeface="ＭＳ Ｐゴシック" pitchFamily="34" charset="-128"/>
              </a:rPr>
              <a:pPr/>
              <a:t>20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668FA-BE72-469D-972C-7DCDBDC63AC1}" type="slidenum">
              <a:rPr lang="en-US">
                <a:ea typeface="ＭＳ Ｐゴシック" pitchFamily="34" charset="-128"/>
              </a:rPr>
              <a:pPr/>
              <a:t>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31090-B619-4331-9074-9C5E6D198864}" type="slidenum">
              <a:rPr lang="en-US">
                <a:ea typeface="ＭＳ Ｐゴシック" pitchFamily="34" charset="-128"/>
              </a:rPr>
              <a:pPr/>
              <a:t>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4F8D9-94F6-4369-A3D4-09F3864AC880}" type="slidenum">
              <a:rPr lang="en-US">
                <a:ea typeface="ＭＳ Ｐゴシック" pitchFamily="34" charset="-128"/>
              </a:rPr>
              <a:pPr/>
              <a:t>5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104F6-3F56-4B05-86BD-6FBFD25BB1BA}" type="slidenum">
              <a:rPr lang="en-US">
                <a:ea typeface="ＭＳ Ｐゴシック" pitchFamily="34" charset="-128"/>
              </a:rPr>
              <a:pPr/>
              <a:t>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11B0E-B0AB-4B24-969A-B54A5BED2E8E}" type="slidenum">
              <a:rPr lang="en-US">
                <a:ea typeface="ＭＳ Ｐゴシック" pitchFamily="34" charset="-128"/>
              </a:rPr>
              <a:pPr/>
              <a:t>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94FBF-9F45-4564-9273-6D6827DF9EB4}" type="slidenum">
              <a:rPr lang="en-US">
                <a:ea typeface="ＭＳ Ｐゴシック" pitchFamily="34" charset="-128"/>
              </a:rPr>
              <a:pPr/>
              <a:t>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10240-D3D9-4330-9B5A-AAB3CED1C848}" type="slidenum">
              <a:rPr lang="en-US">
                <a:ea typeface="ＭＳ Ｐゴシック" pitchFamily="34" charset="-128"/>
              </a:rPr>
              <a:pPr/>
              <a:t>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332E2-669A-4E80-B2B3-8ABA8968219F}" type="slidenum">
              <a:rPr lang="en-US">
                <a:ea typeface="ＭＳ Ｐゴシック" pitchFamily="34" charset="-128"/>
              </a:rPr>
              <a:pPr/>
              <a:t>10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626-B98D-4F34-82BC-35BF4FB7D2B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86626-B98D-4F34-82BC-35BF4FB7D2BD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9501-D12D-4CD9-AA81-1280BCF37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67200" cy="1143000"/>
          </a:xfrm>
        </p:spPr>
        <p:txBody>
          <a:bodyPr/>
          <a:lstStyle/>
          <a:p>
            <a:r>
              <a:rPr lang="en-US" dirty="0" smtClean="0"/>
              <a:t>Name a Tune</a:t>
            </a:r>
            <a:endParaRPr lang="en-US" dirty="0"/>
          </a:p>
        </p:txBody>
      </p:sp>
      <p:pic>
        <p:nvPicPr>
          <p:cNvPr id="1029" name="Picture 5" descr="C:\Users\Judy Aschwanden\AppData\Local\Microsoft\Windows\Temporary Internet Files\Content.IE5\USFS7ACC\MPj043322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400800" cy="5248656"/>
          </a:xfrm>
          <a:prstGeom prst="rect">
            <a:avLst/>
          </a:prstGeom>
          <a:noFill/>
        </p:spPr>
      </p:pic>
      <p:pic>
        <p:nvPicPr>
          <p:cNvPr id="1027" name="Picture 3" descr="C:\Users\Judy Aschwanden\AppData\Local\Microsoft\Windows\Temporary Internet Files\Content.IE5\89XKZBNW\MPj044249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72000"/>
            <a:ext cx="2939335" cy="1973454"/>
          </a:xfrm>
          <a:prstGeom prst="rect">
            <a:avLst/>
          </a:prstGeom>
          <a:noFill/>
        </p:spPr>
      </p:pic>
      <p:pic>
        <p:nvPicPr>
          <p:cNvPr id="1028" name="Picture 4" descr="C:\Users\Judy Aschwanden\AppData\Local\Microsoft\Windows\Temporary Internet Files\Content.IE5\BYAITJ58\MCj0441724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2743200" cy="2743200"/>
          </a:xfrm>
          <a:prstGeom prst="rect">
            <a:avLst/>
          </a:prstGeom>
          <a:noFill/>
        </p:spPr>
      </p:pic>
      <p:pic>
        <p:nvPicPr>
          <p:cNvPr id="1030" name="Picture 6" descr="C:\Users\Judy Aschwanden\AppData\Local\Microsoft\Windows\Temporary Internet Files\Content.IE5\BYAITJ58\MCj0442158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572228"/>
            <a:ext cx="2285772" cy="2285772"/>
          </a:xfrm>
          <a:prstGeom prst="rect">
            <a:avLst/>
          </a:prstGeom>
          <a:noFill/>
        </p:spPr>
      </p:pic>
      <p:pic>
        <p:nvPicPr>
          <p:cNvPr id="1032" name="Picture 8" descr="C:\Users\Judy Aschwanden\AppData\Local\Microsoft\Windows\Temporary Internet Files\Content.IE5\USFS7ACC\MCj0442160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572228"/>
            <a:ext cx="2285772" cy="22857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0920672">
            <a:off x="466203" y="3213039"/>
            <a:ext cx="3352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PLANES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859996">
            <a:off x="5240148" y="950751"/>
            <a:ext cx="394803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DIRECTIONS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can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828800" y="6553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Source: Veterinary Medical Terminology, 2nd edition by Dawn E. Christenson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24000" y="3276600"/>
            <a:ext cx="22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160020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705600" y="3581400"/>
            <a:ext cx="76200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971800" y="1371600"/>
            <a:ext cx="2286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791200" y="228600"/>
            <a:ext cx="2362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447800" y="2286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6357938" y="4818063"/>
            <a:ext cx="741362" cy="846137"/>
          </a:xfrm>
          <a:custGeom>
            <a:avLst/>
            <a:gdLst>
              <a:gd name="T0" fmla="*/ 107 w 467"/>
              <a:gd name="T1" fmla="*/ 45 h 533"/>
              <a:gd name="T2" fmla="*/ 67 w 467"/>
              <a:gd name="T3" fmla="*/ 93 h 533"/>
              <a:gd name="T4" fmla="*/ 35 w 467"/>
              <a:gd name="T5" fmla="*/ 141 h 533"/>
              <a:gd name="T6" fmla="*/ 51 w 467"/>
              <a:gd name="T7" fmla="*/ 277 h 533"/>
              <a:gd name="T8" fmla="*/ 107 w 467"/>
              <a:gd name="T9" fmla="*/ 301 h 533"/>
              <a:gd name="T10" fmla="*/ 163 w 467"/>
              <a:gd name="T11" fmla="*/ 341 h 533"/>
              <a:gd name="T12" fmla="*/ 211 w 467"/>
              <a:gd name="T13" fmla="*/ 373 h 533"/>
              <a:gd name="T14" fmla="*/ 219 w 467"/>
              <a:gd name="T15" fmla="*/ 397 h 533"/>
              <a:gd name="T16" fmla="*/ 243 w 467"/>
              <a:gd name="T17" fmla="*/ 413 h 533"/>
              <a:gd name="T18" fmla="*/ 275 w 467"/>
              <a:gd name="T19" fmla="*/ 517 h 533"/>
              <a:gd name="T20" fmla="*/ 307 w 467"/>
              <a:gd name="T21" fmla="*/ 533 h 533"/>
              <a:gd name="T22" fmla="*/ 467 w 467"/>
              <a:gd name="T23" fmla="*/ 461 h 533"/>
              <a:gd name="T24" fmla="*/ 459 w 467"/>
              <a:gd name="T25" fmla="*/ 397 h 533"/>
              <a:gd name="T26" fmla="*/ 379 w 467"/>
              <a:gd name="T27" fmla="*/ 301 h 533"/>
              <a:gd name="T28" fmla="*/ 315 w 467"/>
              <a:gd name="T29" fmla="*/ 229 h 533"/>
              <a:gd name="T30" fmla="*/ 243 w 467"/>
              <a:gd name="T31" fmla="*/ 117 h 533"/>
              <a:gd name="T32" fmla="*/ 147 w 467"/>
              <a:gd name="T33" fmla="*/ 45 h 533"/>
              <a:gd name="T34" fmla="*/ 107 w 467"/>
              <a:gd name="T35" fmla="*/ 53 h 533"/>
              <a:gd name="T36" fmla="*/ 123 w 467"/>
              <a:gd name="T37" fmla="*/ 101 h 533"/>
              <a:gd name="T38" fmla="*/ 107 w 467"/>
              <a:gd name="T39" fmla="*/ 45 h 5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7"/>
              <a:gd name="T61" fmla="*/ 0 h 533"/>
              <a:gd name="T62" fmla="*/ 467 w 467"/>
              <a:gd name="T63" fmla="*/ 533 h 5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7" h="533">
                <a:moveTo>
                  <a:pt x="107" y="45"/>
                </a:moveTo>
                <a:cubicBezTo>
                  <a:pt x="49" y="130"/>
                  <a:pt x="138" y="0"/>
                  <a:pt x="67" y="93"/>
                </a:cubicBezTo>
                <a:cubicBezTo>
                  <a:pt x="55" y="108"/>
                  <a:pt x="35" y="141"/>
                  <a:pt x="35" y="141"/>
                </a:cubicBezTo>
                <a:cubicBezTo>
                  <a:pt x="22" y="189"/>
                  <a:pt x="0" y="240"/>
                  <a:pt x="51" y="277"/>
                </a:cubicBezTo>
                <a:cubicBezTo>
                  <a:pt x="89" y="304"/>
                  <a:pt x="72" y="283"/>
                  <a:pt x="107" y="301"/>
                </a:cubicBezTo>
                <a:cubicBezTo>
                  <a:pt x="120" y="307"/>
                  <a:pt x="153" y="334"/>
                  <a:pt x="163" y="341"/>
                </a:cubicBezTo>
                <a:cubicBezTo>
                  <a:pt x="178" y="352"/>
                  <a:pt x="211" y="373"/>
                  <a:pt x="211" y="373"/>
                </a:cubicBezTo>
                <a:cubicBezTo>
                  <a:pt x="213" y="381"/>
                  <a:pt x="213" y="390"/>
                  <a:pt x="219" y="397"/>
                </a:cubicBezTo>
                <a:cubicBezTo>
                  <a:pt x="225" y="404"/>
                  <a:pt x="239" y="404"/>
                  <a:pt x="243" y="413"/>
                </a:cubicBezTo>
                <a:cubicBezTo>
                  <a:pt x="257" y="446"/>
                  <a:pt x="242" y="490"/>
                  <a:pt x="275" y="517"/>
                </a:cubicBezTo>
                <a:cubicBezTo>
                  <a:pt x="284" y="524"/>
                  <a:pt x="296" y="527"/>
                  <a:pt x="307" y="533"/>
                </a:cubicBezTo>
                <a:cubicBezTo>
                  <a:pt x="377" y="524"/>
                  <a:pt x="417" y="510"/>
                  <a:pt x="467" y="461"/>
                </a:cubicBezTo>
                <a:cubicBezTo>
                  <a:pt x="464" y="439"/>
                  <a:pt x="464" y="417"/>
                  <a:pt x="459" y="397"/>
                </a:cubicBezTo>
                <a:cubicBezTo>
                  <a:pt x="449" y="363"/>
                  <a:pt x="400" y="327"/>
                  <a:pt x="379" y="301"/>
                </a:cubicBezTo>
                <a:cubicBezTo>
                  <a:pt x="358" y="276"/>
                  <a:pt x="315" y="229"/>
                  <a:pt x="315" y="229"/>
                </a:cubicBezTo>
                <a:cubicBezTo>
                  <a:pt x="302" y="192"/>
                  <a:pt x="274" y="138"/>
                  <a:pt x="243" y="117"/>
                </a:cubicBezTo>
                <a:cubicBezTo>
                  <a:pt x="219" y="81"/>
                  <a:pt x="187" y="58"/>
                  <a:pt x="147" y="45"/>
                </a:cubicBezTo>
                <a:cubicBezTo>
                  <a:pt x="133" y="47"/>
                  <a:pt x="112" y="40"/>
                  <a:pt x="107" y="53"/>
                </a:cubicBezTo>
                <a:cubicBezTo>
                  <a:pt x="100" y="68"/>
                  <a:pt x="127" y="117"/>
                  <a:pt x="123" y="101"/>
                </a:cubicBezTo>
                <a:cubicBezTo>
                  <a:pt x="117" y="82"/>
                  <a:pt x="112" y="63"/>
                  <a:pt x="10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5641975" y="5168900"/>
            <a:ext cx="517525" cy="762000"/>
          </a:xfrm>
          <a:custGeom>
            <a:avLst/>
            <a:gdLst>
              <a:gd name="T0" fmla="*/ 94 w 326"/>
              <a:gd name="T1" fmla="*/ 0 h 480"/>
              <a:gd name="T2" fmla="*/ 46 w 326"/>
              <a:gd name="T3" fmla="*/ 32 h 480"/>
              <a:gd name="T4" fmla="*/ 22 w 326"/>
              <a:gd name="T5" fmla="*/ 48 h 480"/>
              <a:gd name="T6" fmla="*/ 46 w 326"/>
              <a:gd name="T7" fmla="*/ 200 h 480"/>
              <a:gd name="T8" fmla="*/ 54 w 326"/>
              <a:gd name="T9" fmla="*/ 248 h 480"/>
              <a:gd name="T10" fmla="*/ 46 w 326"/>
              <a:gd name="T11" fmla="*/ 272 h 480"/>
              <a:gd name="T12" fmla="*/ 62 w 326"/>
              <a:gd name="T13" fmla="*/ 296 h 480"/>
              <a:gd name="T14" fmla="*/ 94 w 326"/>
              <a:gd name="T15" fmla="*/ 400 h 480"/>
              <a:gd name="T16" fmla="*/ 134 w 326"/>
              <a:gd name="T17" fmla="*/ 448 h 480"/>
              <a:gd name="T18" fmla="*/ 182 w 326"/>
              <a:gd name="T19" fmla="*/ 480 h 480"/>
              <a:gd name="T20" fmla="*/ 294 w 326"/>
              <a:gd name="T21" fmla="*/ 448 h 480"/>
              <a:gd name="T22" fmla="*/ 310 w 326"/>
              <a:gd name="T23" fmla="*/ 424 h 480"/>
              <a:gd name="T24" fmla="*/ 326 w 326"/>
              <a:gd name="T25" fmla="*/ 376 h 480"/>
              <a:gd name="T26" fmla="*/ 246 w 326"/>
              <a:gd name="T27" fmla="*/ 256 h 480"/>
              <a:gd name="T28" fmla="*/ 102 w 326"/>
              <a:gd name="T29" fmla="*/ 32 h 480"/>
              <a:gd name="T30" fmla="*/ 94 w 326"/>
              <a:gd name="T31" fmla="*/ 0 h 4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6"/>
              <a:gd name="T49" fmla="*/ 0 h 480"/>
              <a:gd name="T50" fmla="*/ 326 w 326"/>
              <a:gd name="T51" fmla="*/ 480 h 4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6" h="480">
                <a:moveTo>
                  <a:pt x="94" y="0"/>
                </a:moveTo>
                <a:cubicBezTo>
                  <a:pt x="78" y="10"/>
                  <a:pt x="62" y="21"/>
                  <a:pt x="46" y="32"/>
                </a:cubicBezTo>
                <a:cubicBezTo>
                  <a:pt x="38" y="37"/>
                  <a:pt x="22" y="48"/>
                  <a:pt x="22" y="48"/>
                </a:cubicBezTo>
                <a:cubicBezTo>
                  <a:pt x="0" y="113"/>
                  <a:pt x="5" y="139"/>
                  <a:pt x="46" y="200"/>
                </a:cubicBezTo>
                <a:cubicBezTo>
                  <a:pt x="48" y="216"/>
                  <a:pt x="54" y="231"/>
                  <a:pt x="54" y="248"/>
                </a:cubicBezTo>
                <a:cubicBezTo>
                  <a:pt x="54" y="256"/>
                  <a:pt x="44" y="263"/>
                  <a:pt x="46" y="272"/>
                </a:cubicBezTo>
                <a:cubicBezTo>
                  <a:pt x="47" y="281"/>
                  <a:pt x="57" y="287"/>
                  <a:pt x="62" y="296"/>
                </a:cubicBezTo>
                <a:cubicBezTo>
                  <a:pt x="78" y="328"/>
                  <a:pt x="73" y="369"/>
                  <a:pt x="94" y="400"/>
                </a:cubicBezTo>
                <a:cubicBezTo>
                  <a:pt x="108" y="421"/>
                  <a:pt x="112" y="431"/>
                  <a:pt x="134" y="448"/>
                </a:cubicBezTo>
                <a:cubicBezTo>
                  <a:pt x="149" y="459"/>
                  <a:pt x="182" y="480"/>
                  <a:pt x="182" y="480"/>
                </a:cubicBezTo>
                <a:cubicBezTo>
                  <a:pt x="225" y="472"/>
                  <a:pt x="253" y="464"/>
                  <a:pt x="294" y="448"/>
                </a:cubicBezTo>
                <a:cubicBezTo>
                  <a:pt x="299" y="440"/>
                  <a:pt x="306" y="432"/>
                  <a:pt x="310" y="424"/>
                </a:cubicBezTo>
                <a:cubicBezTo>
                  <a:pt x="316" y="408"/>
                  <a:pt x="326" y="376"/>
                  <a:pt x="326" y="376"/>
                </a:cubicBezTo>
                <a:cubicBezTo>
                  <a:pt x="305" y="315"/>
                  <a:pt x="266" y="302"/>
                  <a:pt x="246" y="256"/>
                </a:cubicBezTo>
                <a:cubicBezTo>
                  <a:pt x="215" y="188"/>
                  <a:pt x="176" y="56"/>
                  <a:pt x="102" y="32"/>
                </a:cubicBezTo>
                <a:cubicBezTo>
                  <a:pt x="45" y="43"/>
                  <a:pt x="53" y="50"/>
                  <a:pt x="9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2484438" y="4951413"/>
            <a:ext cx="525462" cy="395287"/>
          </a:xfrm>
          <a:custGeom>
            <a:avLst/>
            <a:gdLst>
              <a:gd name="T0" fmla="*/ 27 w 331"/>
              <a:gd name="T1" fmla="*/ 1 h 249"/>
              <a:gd name="T2" fmla="*/ 51 w 331"/>
              <a:gd name="T3" fmla="*/ 9 h 249"/>
              <a:gd name="T4" fmla="*/ 75 w 331"/>
              <a:gd name="T5" fmla="*/ 1 h 249"/>
              <a:gd name="T6" fmla="*/ 147 w 331"/>
              <a:gd name="T7" fmla="*/ 33 h 249"/>
              <a:gd name="T8" fmla="*/ 195 w 331"/>
              <a:gd name="T9" fmla="*/ 49 h 249"/>
              <a:gd name="T10" fmla="*/ 219 w 331"/>
              <a:gd name="T11" fmla="*/ 57 h 249"/>
              <a:gd name="T12" fmla="*/ 283 w 331"/>
              <a:gd name="T13" fmla="*/ 113 h 249"/>
              <a:gd name="T14" fmla="*/ 331 w 331"/>
              <a:gd name="T15" fmla="*/ 177 h 249"/>
              <a:gd name="T16" fmla="*/ 307 w 331"/>
              <a:gd name="T17" fmla="*/ 225 h 249"/>
              <a:gd name="T18" fmla="*/ 259 w 331"/>
              <a:gd name="T19" fmla="*/ 241 h 249"/>
              <a:gd name="T20" fmla="*/ 235 w 331"/>
              <a:gd name="T21" fmla="*/ 249 h 249"/>
              <a:gd name="T22" fmla="*/ 187 w 331"/>
              <a:gd name="T23" fmla="*/ 217 h 249"/>
              <a:gd name="T24" fmla="*/ 163 w 331"/>
              <a:gd name="T25" fmla="*/ 209 h 249"/>
              <a:gd name="T26" fmla="*/ 115 w 331"/>
              <a:gd name="T27" fmla="*/ 177 h 249"/>
              <a:gd name="T28" fmla="*/ 91 w 331"/>
              <a:gd name="T29" fmla="*/ 161 h 249"/>
              <a:gd name="T30" fmla="*/ 75 w 331"/>
              <a:gd name="T31" fmla="*/ 137 h 249"/>
              <a:gd name="T32" fmla="*/ 51 w 331"/>
              <a:gd name="T33" fmla="*/ 121 h 249"/>
              <a:gd name="T34" fmla="*/ 19 w 331"/>
              <a:gd name="T35" fmla="*/ 73 h 249"/>
              <a:gd name="T36" fmla="*/ 43 w 331"/>
              <a:gd name="T37" fmla="*/ 9 h 249"/>
              <a:gd name="T38" fmla="*/ 27 w 331"/>
              <a:gd name="T39" fmla="*/ 1 h 2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1"/>
              <a:gd name="T61" fmla="*/ 0 h 249"/>
              <a:gd name="T62" fmla="*/ 331 w 331"/>
              <a:gd name="T63" fmla="*/ 249 h 2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1" h="249">
                <a:moveTo>
                  <a:pt x="27" y="1"/>
                </a:moveTo>
                <a:cubicBezTo>
                  <a:pt x="35" y="3"/>
                  <a:pt x="42" y="9"/>
                  <a:pt x="51" y="9"/>
                </a:cubicBezTo>
                <a:cubicBezTo>
                  <a:pt x="59" y="9"/>
                  <a:pt x="66" y="0"/>
                  <a:pt x="75" y="1"/>
                </a:cubicBezTo>
                <a:cubicBezTo>
                  <a:pt x="138" y="8"/>
                  <a:pt x="105" y="14"/>
                  <a:pt x="147" y="33"/>
                </a:cubicBezTo>
                <a:cubicBezTo>
                  <a:pt x="162" y="39"/>
                  <a:pt x="179" y="43"/>
                  <a:pt x="195" y="49"/>
                </a:cubicBezTo>
                <a:cubicBezTo>
                  <a:pt x="203" y="51"/>
                  <a:pt x="219" y="57"/>
                  <a:pt x="219" y="57"/>
                </a:cubicBezTo>
                <a:cubicBezTo>
                  <a:pt x="257" y="114"/>
                  <a:pt x="232" y="100"/>
                  <a:pt x="283" y="113"/>
                </a:cubicBezTo>
                <a:cubicBezTo>
                  <a:pt x="310" y="131"/>
                  <a:pt x="320" y="145"/>
                  <a:pt x="331" y="177"/>
                </a:cubicBezTo>
                <a:cubicBezTo>
                  <a:pt x="326" y="190"/>
                  <a:pt x="320" y="216"/>
                  <a:pt x="307" y="225"/>
                </a:cubicBezTo>
                <a:cubicBezTo>
                  <a:pt x="292" y="233"/>
                  <a:pt x="275" y="235"/>
                  <a:pt x="259" y="241"/>
                </a:cubicBezTo>
                <a:cubicBezTo>
                  <a:pt x="251" y="243"/>
                  <a:pt x="235" y="249"/>
                  <a:pt x="235" y="249"/>
                </a:cubicBezTo>
                <a:cubicBezTo>
                  <a:pt x="219" y="238"/>
                  <a:pt x="205" y="223"/>
                  <a:pt x="187" y="217"/>
                </a:cubicBezTo>
                <a:cubicBezTo>
                  <a:pt x="179" y="214"/>
                  <a:pt x="170" y="213"/>
                  <a:pt x="163" y="209"/>
                </a:cubicBezTo>
                <a:cubicBezTo>
                  <a:pt x="146" y="199"/>
                  <a:pt x="131" y="187"/>
                  <a:pt x="115" y="177"/>
                </a:cubicBezTo>
                <a:cubicBezTo>
                  <a:pt x="107" y="171"/>
                  <a:pt x="91" y="161"/>
                  <a:pt x="91" y="161"/>
                </a:cubicBezTo>
                <a:cubicBezTo>
                  <a:pt x="85" y="153"/>
                  <a:pt x="81" y="143"/>
                  <a:pt x="75" y="137"/>
                </a:cubicBezTo>
                <a:cubicBezTo>
                  <a:pt x="68" y="130"/>
                  <a:pt x="57" y="128"/>
                  <a:pt x="51" y="121"/>
                </a:cubicBezTo>
                <a:cubicBezTo>
                  <a:pt x="38" y="106"/>
                  <a:pt x="19" y="73"/>
                  <a:pt x="19" y="73"/>
                </a:cubicBezTo>
                <a:cubicBezTo>
                  <a:pt x="9" y="33"/>
                  <a:pt x="0" y="23"/>
                  <a:pt x="43" y="9"/>
                </a:cubicBezTo>
                <a:cubicBezTo>
                  <a:pt x="67" y="45"/>
                  <a:pt x="65" y="39"/>
                  <a:pt x="27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1385888" y="431800"/>
            <a:ext cx="455612" cy="749300"/>
          </a:xfrm>
          <a:custGeom>
            <a:avLst/>
            <a:gdLst>
              <a:gd name="T0" fmla="*/ 255 w 287"/>
              <a:gd name="T1" fmla="*/ 0 h 472"/>
              <a:gd name="T2" fmla="*/ 79 w 287"/>
              <a:gd name="T3" fmla="*/ 168 h 472"/>
              <a:gd name="T4" fmla="*/ 55 w 287"/>
              <a:gd name="T5" fmla="*/ 288 h 472"/>
              <a:gd name="T6" fmla="*/ 31 w 287"/>
              <a:gd name="T7" fmla="*/ 336 h 472"/>
              <a:gd name="T8" fmla="*/ 55 w 287"/>
              <a:gd name="T9" fmla="*/ 472 h 472"/>
              <a:gd name="T10" fmla="*/ 143 w 287"/>
              <a:gd name="T11" fmla="*/ 440 h 472"/>
              <a:gd name="T12" fmla="*/ 183 w 287"/>
              <a:gd name="T13" fmla="*/ 376 h 472"/>
              <a:gd name="T14" fmla="*/ 247 w 287"/>
              <a:gd name="T15" fmla="*/ 232 h 472"/>
              <a:gd name="T16" fmla="*/ 263 w 287"/>
              <a:gd name="T17" fmla="*/ 184 h 472"/>
              <a:gd name="T18" fmla="*/ 271 w 287"/>
              <a:gd name="T19" fmla="*/ 120 h 472"/>
              <a:gd name="T20" fmla="*/ 287 w 287"/>
              <a:gd name="T21" fmla="*/ 72 h 472"/>
              <a:gd name="T22" fmla="*/ 271 w 287"/>
              <a:gd name="T23" fmla="*/ 24 h 472"/>
              <a:gd name="T24" fmla="*/ 247 w 287"/>
              <a:gd name="T25" fmla="*/ 16 h 472"/>
              <a:gd name="T26" fmla="*/ 255 w 287"/>
              <a:gd name="T27" fmla="*/ 0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"/>
              <a:gd name="T43" fmla="*/ 0 h 472"/>
              <a:gd name="T44" fmla="*/ 287 w 287"/>
              <a:gd name="T45" fmla="*/ 472 h 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" h="472">
                <a:moveTo>
                  <a:pt x="255" y="0"/>
                </a:moveTo>
                <a:cubicBezTo>
                  <a:pt x="184" y="46"/>
                  <a:pt x="126" y="96"/>
                  <a:pt x="79" y="168"/>
                </a:cubicBezTo>
                <a:cubicBezTo>
                  <a:pt x="71" y="205"/>
                  <a:pt x="66" y="252"/>
                  <a:pt x="55" y="288"/>
                </a:cubicBezTo>
                <a:cubicBezTo>
                  <a:pt x="49" y="304"/>
                  <a:pt x="36" y="319"/>
                  <a:pt x="31" y="336"/>
                </a:cubicBezTo>
                <a:cubicBezTo>
                  <a:pt x="26" y="380"/>
                  <a:pt x="0" y="453"/>
                  <a:pt x="55" y="472"/>
                </a:cubicBezTo>
                <a:cubicBezTo>
                  <a:pt x="86" y="461"/>
                  <a:pt x="114" y="458"/>
                  <a:pt x="143" y="440"/>
                </a:cubicBezTo>
                <a:cubicBezTo>
                  <a:pt x="162" y="382"/>
                  <a:pt x="144" y="401"/>
                  <a:pt x="183" y="376"/>
                </a:cubicBezTo>
                <a:cubicBezTo>
                  <a:pt x="200" y="323"/>
                  <a:pt x="229" y="284"/>
                  <a:pt x="247" y="232"/>
                </a:cubicBezTo>
                <a:cubicBezTo>
                  <a:pt x="252" y="216"/>
                  <a:pt x="263" y="184"/>
                  <a:pt x="263" y="184"/>
                </a:cubicBezTo>
                <a:cubicBezTo>
                  <a:pt x="265" y="162"/>
                  <a:pt x="266" y="141"/>
                  <a:pt x="271" y="120"/>
                </a:cubicBezTo>
                <a:cubicBezTo>
                  <a:pt x="274" y="103"/>
                  <a:pt x="287" y="72"/>
                  <a:pt x="287" y="72"/>
                </a:cubicBezTo>
                <a:cubicBezTo>
                  <a:pt x="281" y="56"/>
                  <a:pt x="287" y="29"/>
                  <a:pt x="271" y="24"/>
                </a:cubicBezTo>
                <a:cubicBezTo>
                  <a:pt x="263" y="21"/>
                  <a:pt x="251" y="23"/>
                  <a:pt x="247" y="16"/>
                </a:cubicBezTo>
                <a:cubicBezTo>
                  <a:pt x="243" y="11"/>
                  <a:pt x="252" y="5"/>
                  <a:pt x="25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1676400" y="5029200"/>
            <a:ext cx="609600" cy="990600"/>
          </a:xfrm>
          <a:custGeom>
            <a:avLst/>
            <a:gdLst>
              <a:gd name="T0" fmla="*/ 17 w 257"/>
              <a:gd name="T1" fmla="*/ 0 h 440"/>
              <a:gd name="T2" fmla="*/ 65 w 257"/>
              <a:gd name="T3" fmla="*/ 64 h 440"/>
              <a:gd name="T4" fmla="*/ 81 w 257"/>
              <a:gd name="T5" fmla="*/ 88 h 440"/>
              <a:gd name="T6" fmla="*/ 129 w 257"/>
              <a:gd name="T7" fmla="*/ 120 h 440"/>
              <a:gd name="T8" fmla="*/ 177 w 257"/>
              <a:gd name="T9" fmla="*/ 192 h 440"/>
              <a:gd name="T10" fmla="*/ 233 w 257"/>
              <a:gd name="T11" fmla="*/ 336 h 440"/>
              <a:gd name="T12" fmla="*/ 241 w 257"/>
              <a:gd name="T13" fmla="*/ 368 h 440"/>
              <a:gd name="T14" fmla="*/ 257 w 257"/>
              <a:gd name="T15" fmla="*/ 416 h 440"/>
              <a:gd name="T16" fmla="*/ 185 w 257"/>
              <a:gd name="T17" fmla="*/ 408 h 440"/>
              <a:gd name="T18" fmla="*/ 129 w 257"/>
              <a:gd name="T19" fmla="*/ 312 h 440"/>
              <a:gd name="T20" fmla="*/ 105 w 257"/>
              <a:gd name="T21" fmla="*/ 200 h 440"/>
              <a:gd name="T22" fmla="*/ 65 w 257"/>
              <a:gd name="T23" fmla="*/ 152 h 440"/>
              <a:gd name="T24" fmla="*/ 17 w 257"/>
              <a:gd name="T25" fmla="*/ 0 h 4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7"/>
              <a:gd name="T40" fmla="*/ 0 h 440"/>
              <a:gd name="T41" fmla="*/ 257 w 257"/>
              <a:gd name="T42" fmla="*/ 440 h 4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7" h="440">
                <a:moveTo>
                  <a:pt x="17" y="0"/>
                </a:moveTo>
                <a:cubicBezTo>
                  <a:pt x="27" y="31"/>
                  <a:pt x="37" y="45"/>
                  <a:pt x="65" y="64"/>
                </a:cubicBezTo>
                <a:cubicBezTo>
                  <a:pt x="70" y="72"/>
                  <a:pt x="73" y="81"/>
                  <a:pt x="81" y="88"/>
                </a:cubicBezTo>
                <a:cubicBezTo>
                  <a:pt x="95" y="100"/>
                  <a:pt x="129" y="120"/>
                  <a:pt x="129" y="120"/>
                </a:cubicBezTo>
                <a:cubicBezTo>
                  <a:pt x="139" y="151"/>
                  <a:pt x="153" y="168"/>
                  <a:pt x="177" y="192"/>
                </a:cubicBezTo>
                <a:cubicBezTo>
                  <a:pt x="193" y="240"/>
                  <a:pt x="220" y="285"/>
                  <a:pt x="233" y="336"/>
                </a:cubicBezTo>
                <a:cubicBezTo>
                  <a:pt x="235" y="346"/>
                  <a:pt x="237" y="357"/>
                  <a:pt x="241" y="368"/>
                </a:cubicBezTo>
                <a:cubicBezTo>
                  <a:pt x="245" y="384"/>
                  <a:pt x="257" y="416"/>
                  <a:pt x="257" y="416"/>
                </a:cubicBezTo>
                <a:cubicBezTo>
                  <a:pt x="220" y="440"/>
                  <a:pt x="220" y="431"/>
                  <a:pt x="185" y="408"/>
                </a:cubicBezTo>
                <a:cubicBezTo>
                  <a:pt x="162" y="374"/>
                  <a:pt x="150" y="344"/>
                  <a:pt x="129" y="312"/>
                </a:cubicBezTo>
                <a:cubicBezTo>
                  <a:pt x="119" y="274"/>
                  <a:pt x="117" y="236"/>
                  <a:pt x="105" y="200"/>
                </a:cubicBezTo>
                <a:cubicBezTo>
                  <a:pt x="97" y="178"/>
                  <a:pt x="77" y="168"/>
                  <a:pt x="65" y="152"/>
                </a:cubicBezTo>
                <a:cubicBezTo>
                  <a:pt x="33" y="112"/>
                  <a:pt x="0" y="50"/>
                  <a:pt x="1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828800" y="6553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Source: Veterinary Medical Terminology, 2nd edition by Dawn E. Christenson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0" y="3276600"/>
            <a:ext cx="22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160020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971800" y="1371600"/>
            <a:ext cx="2286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048000" y="2133600"/>
            <a:ext cx="2057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791200" y="228600"/>
            <a:ext cx="2362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447800" y="2286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495800" y="44196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6400800" y="4800600"/>
            <a:ext cx="741363" cy="846138"/>
          </a:xfrm>
          <a:custGeom>
            <a:avLst/>
            <a:gdLst>
              <a:gd name="T0" fmla="*/ 107 w 467"/>
              <a:gd name="T1" fmla="*/ 45 h 533"/>
              <a:gd name="T2" fmla="*/ 67 w 467"/>
              <a:gd name="T3" fmla="*/ 93 h 533"/>
              <a:gd name="T4" fmla="*/ 35 w 467"/>
              <a:gd name="T5" fmla="*/ 141 h 533"/>
              <a:gd name="T6" fmla="*/ 51 w 467"/>
              <a:gd name="T7" fmla="*/ 277 h 533"/>
              <a:gd name="T8" fmla="*/ 107 w 467"/>
              <a:gd name="T9" fmla="*/ 301 h 533"/>
              <a:gd name="T10" fmla="*/ 163 w 467"/>
              <a:gd name="T11" fmla="*/ 341 h 533"/>
              <a:gd name="T12" fmla="*/ 211 w 467"/>
              <a:gd name="T13" fmla="*/ 373 h 533"/>
              <a:gd name="T14" fmla="*/ 219 w 467"/>
              <a:gd name="T15" fmla="*/ 397 h 533"/>
              <a:gd name="T16" fmla="*/ 243 w 467"/>
              <a:gd name="T17" fmla="*/ 413 h 533"/>
              <a:gd name="T18" fmla="*/ 275 w 467"/>
              <a:gd name="T19" fmla="*/ 517 h 533"/>
              <a:gd name="T20" fmla="*/ 307 w 467"/>
              <a:gd name="T21" fmla="*/ 533 h 533"/>
              <a:gd name="T22" fmla="*/ 467 w 467"/>
              <a:gd name="T23" fmla="*/ 461 h 533"/>
              <a:gd name="T24" fmla="*/ 459 w 467"/>
              <a:gd name="T25" fmla="*/ 397 h 533"/>
              <a:gd name="T26" fmla="*/ 379 w 467"/>
              <a:gd name="T27" fmla="*/ 301 h 533"/>
              <a:gd name="T28" fmla="*/ 315 w 467"/>
              <a:gd name="T29" fmla="*/ 229 h 533"/>
              <a:gd name="T30" fmla="*/ 243 w 467"/>
              <a:gd name="T31" fmla="*/ 117 h 533"/>
              <a:gd name="T32" fmla="*/ 147 w 467"/>
              <a:gd name="T33" fmla="*/ 45 h 533"/>
              <a:gd name="T34" fmla="*/ 107 w 467"/>
              <a:gd name="T35" fmla="*/ 53 h 533"/>
              <a:gd name="T36" fmla="*/ 123 w 467"/>
              <a:gd name="T37" fmla="*/ 101 h 533"/>
              <a:gd name="T38" fmla="*/ 107 w 467"/>
              <a:gd name="T39" fmla="*/ 45 h 5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7"/>
              <a:gd name="T61" fmla="*/ 0 h 533"/>
              <a:gd name="T62" fmla="*/ 467 w 467"/>
              <a:gd name="T63" fmla="*/ 533 h 5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7" h="533">
                <a:moveTo>
                  <a:pt x="107" y="45"/>
                </a:moveTo>
                <a:cubicBezTo>
                  <a:pt x="49" y="130"/>
                  <a:pt x="138" y="0"/>
                  <a:pt x="67" y="93"/>
                </a:cubicBezTo>
                <a:cubicBezTo>
                  <a:pt x="55" y="108"/>
                  <a:pt x="35" y="141"/>
                  <a:pt x="35" y="141"/>
                </a:cubicBezTo>
                <a:cubicBezTo>
                  <a:pt x="22" y="189"/>
                  <a:pt x="0" y="240"/>
                  <a:pt x="51" y="277"/>
                </a:cubicBezTo>
                <a:cubicBezTo>
                  <a:pt x="89" y="304"/>
                  <a:pt x="72" y="283"/>
                  <a:pt x="107" y="301"/>
                </a:cubicBezTo>
                <a:cubicBezTo>
                  <a:pt x="120" y="307"/>
                  <a:pt x="153" y="334"/>
                  <a:pt x="163" y="341"/>
                </a:cubicBezTo>
                <a:cubicBezTo>
                  <a:pt x="178" y="352"/>
                  <a:pt x="211" y="373"/>
                  <a:pt x="211" y="373"/>
                </a:cubicBezTo>
                <a:cubicBezTo>
                  <a:pt x="213" y="381"/>
                  <a:pt x="213" y="390"/>
                  <a:pt x="219" y="397"/>
                </a:cubicBezTo>
                <a:cubicBezTo>
                  <a:pt x="225" y="404"/>
                  <a:pt x="239" y="404"/>
                  <a:pt x="243" y="413"/>
                </a:cubicBezTo>
                <a:cubicBezTo>
                  <a:pt x="257" y="446"/>
                  <a:pt x="242" y="490"/>
                  <a:pt x="275" y="517"/>
                </a:cubicBezTo>
                <a:cubicBezTo>
                  <a:pt x="284" y="524"/>
                  <a:pt x="296" y="527"/>
                  <a:pt x="307" y="533"/>
                </a:cubicBezTo>
                <a:cubicBezTo>
                  <a:pt x="377" y="524"/>
                  <a:pt x="417" y="510"/>
                  <a:pt x="467" y="461"/>
                </a:cubicBezTo>
                <a:cubicBezTo>
                  <a:pt x="464" y="439"/>
                  <a:pt x="464" y="417"/>
                  <a:pt x="459" y="397"/>
                </a:cubicBezTo>
                <a:cubicBezTo>
                  <a:pt x="449" y="363"/>
                  <a:pt x="400" y="327"/>
                  <a:pt x="379" y="301"/>
                </a:cubicBezTo>
                <a:cubicBezTo>
                  <a:pt x="358" y="276"/>
                  <a:pt x="315" y="229"/>
                  <a:pt x="315" y="229"/>
                </a:cubicBezTo>
                <a:cubicBezTo>
                  <a:pt x="302" y="192"/>
                  <a:pt x="274" y="138"/>
                  <a:pt x="243" y="117"/>
                </a:cubicBezTo>
                <a:cubicBezTo>
                  <a:pt x="219" y="81"/>
                  <a:pt x="187" y="58"/>
                  <a:pt x="147" y="45"/>
                </a:cubicBezTo>
                <a:cubicBezTo>
                  <a:pt x="133" y="47"/>
                  <a:pt x="112" y="40"/>
                  <a:pt x="107" y="53"/>
                </a:cubicBezTo>
                <a:cubicBezTo>
                  <a:pt x="100" y="68"/>
                  <a:pt x="127" y="117"/>
                  <a:pt x="123" y="101"/>
                </a:cubicBezTo>
                <a:cubicBezTo>
                  <a:pt x="117" y="82"/>
                  <a:pt x="112" y="63"/>
                  <a:pt x="10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5641975" y="5168900"/>
            <a:ext cx="517525" cy="762000"/>
          </a:xfrm>
          <a:custGeom>
            <a:avLst/>
            <a:gdLst>
              <a:gd name="T0" fmla="*/ 94 w 326"/>
              <a:gd name="T1" fmla="*/ 0 h 480"/>
              <a:gd name="T2" fmla="*/ 46 w 326"/>
              <a:gd name="T3" fmla="*/ 32 h 480"/>
              <a:gd name="T4" fmla="*/ 22 w 326"/>
              <a:gd name="T5" fmla="*/ 48 h 480"/>
              <a:gd name="T6" fmla="*/ 46 w 326"/>
              <a:gd name="T7" fmla="*/ 200 h 480"/>
              <a:gd name="T8" fmla="*/ 54 w 326"/>
              <a:gd name="T9" fmla="*/ 248 h 480"/>
              <a:gd name="T10" fmla="*/ 46 w 326"/>
              <a:gd name="T11" fmla="*/ 272 h 480"/>
              <a:gd name="T12" fmla="*/ 62 w 326"/>
              <a:gd name="T13" fmla="*/ 296 h 480"/>
              <a:gd name="T14" fmla="*/ 94 w 326"/>
              <a:gd name="T15" fmla="*/ 400 h 480"/>
              <a:gd name="T16" fmla="*/ 134 w 326"/>
              <a:gd name="T17" fmla="*/ 448 h 480"/>
              <a:gd name="T18" fmla="*/ 182 w 326"/>
              <a:gd name="T19" fmla="*/ 480 h 480"/>
              <a:gd name="T20" fmla="*/ 294 w 326"/>
              <a:gd name="T21" fmla="*/ 448 h 480"/>
              <a:gd name="T22" fmla="*/ 310 w 326"/>
              <a:gd name="T23" fmla="*/ 424 h 480"/>
              <a:gd name="T24" fmla="*/ 326 w 326"/>
              <a:gd name="T25" fmla="*/ 376 h 480"/>
              <a:gd name="T26" fmla="*/ 246 w 326"/>
              <a:gd name="T27" fmla="*/ 256 h 480"/>
              <a:gd name="T28" fmla="*/ 102 w 326"/>
              <a:gd name="T29" fmla="*/ 32 h 480"/>
              <a:gd name="T30" fmla="*/ 94 w 326"/>
              <a:gd name="T31" fmla="*/ 0 h 4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6"/>
              <a:gd name="T49" fmla="*/ 0 h 480"/>
              <a:gd name="T50" fmla="*/ 326 w 326"/>
              <a:gd name="T51" fmla="*/ 480 h 4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6" h="480">
                <a:moveTo>
                  <a:pt x="94" y="0"/>
                </a:moveTo>
                <a:cubicBezTo>
                  <a:pt x="78" y="10"/>
                  <a:pt x="62" y="21"/>
                  <a:pt x="46" y="32"/>
                </a:cubicBezTo>
                <a:cubicBezTo>
                  <a:pt x="38" y="37"/>
                  <a:pt x="22" y="48"/>
                  <a:pt x="22" y="48"/>
                </a:cubicBezTo>
                <a:cubicBezTo>
                  <a:pt x="0" y="113"/>
                  <a:pt x="5" y="139"/>
                  <a:pt x="46" y="200"/>
                </a:cubicBezTo>
                <a:cubicBezTo>
                  <a:pt x="48" y="216"/>
                  <a:pt x="54" y="231"/>
                  <a:pt x="54" y="248"/>
                </a:cubicBezTo>
                <a:cubicBezTo>
                  <a:pt x="54" y="256"/>
                  <a:pt x="44" y="263"/>
                  <a:pt x="46" y="272"/>
                </a:cubicBezTo>
                <a:cubicBezTo>
                  <a:pt x="47" y="281"/>
                  <a:pt x="57" y="287"/>
                  <a:pt x="62" y="296"/>
                </a:cubicBezTo>
                <a:cubicBezTo>
                  <a:pt x="78" y="328"/>
                  <a:pt x="73" y="369"/>
                  <a:pt x="94" y="400"/>
                </a:cubicBezTo>
                <a:cubicBezTo>
                  <a:pt x="108" y="421"/>
                  <a:pt x="112" y="431"/>
                  <a:pt x="134" y="448"/>
                </a:cubicBezTo>
                <a:cubicBezTo>
                  <a:pt x="149" y="459"/>
                  <a:pt x="182" y="480"/>
                  <a:pt x="182" y="480"/>
                </a:cubicBezTo>
                <a:cubicBezTo>
                  <a:pt x="225" y="472"/>
                  <a:pt x="253" y="464"/>
                  <a:pt x="294" y="448"/>
                </a:cubicBezTo>
                <a:cubicBezTo>
                  <a:pt x="299" y="440"/>
                  <a:pt x="306" y="432"/>
                  <a:pt x="310" y="424"/>
                </a:cubicBezTo>
                <a:cubicBezTo>
                  <a:pt x="316" y="408"/>
                  <a:pt x="326" y="376"/>
                  <a:pt x="326" y="376"/>
                </a:cubicBezTo>
                <a:cubicBezTo>
                  <a:pt x="305" y="315"/>
                  <a:pt x="266" y="302"/>
                  <a:pt x="246" y="256"/>
                </a:cubicBezTo>
                <a:cubicBezTo>
                  <a:pt x="215" y="188"/>
                  <a:pt x="176" y="56"/>
                  <a:pt x="102" y="32"/>
                </a:cubicBezTo>
                <a:cubicBezTo>
                  <a:pt x="45" y="43"/>
                  <a:pt x="53" y="50"/>
                  <a:pt x="9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2484438" y="4951413"/>
            <a:ext cx="525462" cy="395287"/>
          </a:xfrm>
          <a:custGeom>
            <a:avLst/>
            <a:gdLst>
              <a:gd name="T0" fmla="*/ 27 w 331"/>
              <a:gd name="T1" fmla="*/ 1 h 249"/>
              <a:gd name="T2" fmla="*/ 51 w 331"/>
              <a:gd name="T3" fmla="*/ 9 h 249"/>
              <a:gd name="T4" fmla="*/ 75 w 331"/>
              <a:gd name="T5" fmla="*/ 1 h 249"/>
              <a:gd name="T6" fmla="*/ 147 w 331"/>
              <a:gd name="T7" fmla="*/ 33 h 249"/>
              <a:gd name="T8" fmla="*/ 195 w 331"/>
              <a:gd name="T9" fmla="*/ 49 h 249"/>
              <a:gd name="T10" fmla="*/ 219 w 331"/>
              <a:gd name="T11" fmla="*/ 57 h 249"/>
              <a:gd name="T12" fmla="*/ 283 w 331"/>
              <a:gd name="T13" fmla="*/ 113 h 249"/>
              <a:gd name="T14" fmla="*/ 331 w 331"/>
              <a:gd name="T15" fmla="*/ 177 h 249"/>
              <a:gd name="T16" fmla="*/ 307 w 331"/>
              <a:gd name="T17" fmla="*/ 225 h 249"/>
              <a:gd name="T18" fmla="*/ 259 w 331"/>
              <a:gd name="T19" fmla="*/ 241 h 249"/>
              <a:gd name="T20" fmla="*/ 235 w 331"/>
              <a:gd name="T21" fmla="*/ 249 h 249"/>
              <a:gd name="T22" fmla="*/ 187 w 331"/>
              <a:gd name="T23" fmla="*/ 217 h 249"/>
              <a:gd name="T24" fmla="*/ 163 w 331"/>
              <a:gd name="T25" fmla="*/ 209 h 249"/>
              <a:gd name="T26" fmla="*/ 115 w 331"/>
              <a:gd name="T27" fmla="*/ 177 h 249"/>
              <a:gd name="T28" fmla="*/ 91 w 331"/>
              <a:gd name="T29" fmla="*/ 161 h 249"/>
              <a:gd name="T30" fmla="*/ 75 w 331"/>
              <a:gd name="T31" fmla="*/ 137 h 249"/>
              <a:gd name="T32" fmla="*/ 51 w 331"/>
              <a:gd name="T33" fmla="*/ 121 h 249"/>
              <a:gd name="T34" fmla="*/ 19 w 331"/>
              <a:gd name="T35" fmla="*/ 73 h 249"/>
              <a:gd name="T36" fmla="*/ 43 w 331"/>
              <a:gd name="T37" fmla="*/ 9 h 249"/>
              <a:gd name="T38" fmla="*/ 27 w 331"/>
              <a:gd name="T39" fmla="*/ 1 h 2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1"/>
              <a:gd name="T61" fmla="*/ 0 h 249"/>
              <a:gd name="T62" fmla="*/ 331 w 331"/>
              <a:gd name="T63" fmla="*/ 249 h 2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1" h="249">
                <a:moveTo>
                  <a:pt x="27" y="1"/>
                </a:moveTo>
                <a:cubicBezTo>
                  <a:pt x="35" y="3"/>
                  <a:pt x="42" y="9"/>
                  <a:pt x="51" y="9"/>
                </a:cubicBezTo>
                <a:cubicBezTo>
                  <a:pt x="59" y="9"/>
                  <a:pt x="66" y="0"/>
                  <a:pt x="75" y="1"/>
                </a:cubicBezTo>
                <a:cubicBezTo>
                  <a:pt x="138" y="8"/>
                  <a:pt x="105" y="14"/>
                  <a:pt x="147" y="33"/>
                </a:cubicBezTo>
                <a:cubicBezTo>
                  <a:pt x="162" y="39"/>
                  <a:pt x="179" y="43"/>
                  <a:pt x="195" y="49"/>
                </a:cubicBezTo>
                <a:cubicBezTo>
                  <a:pt x="203" y="51"/>
                  <a:pt x="219" y="57"/>
                  <a:pt x="219" y="57"/>
                </a:cubicBezTo>
                <a:cubicBezTo>
                  <a:pt x="257" y="114"/>
                  <a:pt x="232" y="100"/>
                  <a:pt x="283" y="113"/>
                </a:cubicBezTo>
                <a:cubicBezTo>
                  <a:pt x="310" y="131"/>
                  <a:pt x="320" y="145"/>
                  <a:pt x="331" y="177"/>
                </a:cubicBezTo>
                <a:cubicBezTo>
                  <a:pt x="326" y="190"/>
                  <a:pt x="320" y="216"/>
                  <a:pt x="307" y="225"/>
                </a:cubicBezTo>
                <a:cubicBezTo>
                  <a:pt x="292" y="233"/>
                  <a:pt x="275" y="235"/>
                  <a:pt x="259" y="241"/>
                </a:cubicBezTo>
                <a:cubicBezTo>
                  <a:pt x="251" y="243"/>
                  <a:pt x="235" y="249"/>
                  <a:pt x="235" y="249"/>
                </a:cubicBezTo>
                <a:cubicBezTo>
                  <a:pt x="219" y="238"/>
                  <a:pt x="205" y="223"/>
                  <a:pt x="187" y="217"/>
                </a:cubicBezTo>
                <a:cubicBezTo>
                  <a:pt x="179" y="214"/>
                  <a:pt x="170" y="213"/>
                  <a:pt x="163" y="209"/>
                </a:cubicBezTo>
                <a:cubicBezTo>
                  <a:pt x="146" y="199"/>
                  <a:pt x="131" y="187"/>
                  <a:pt x="115" y="177"/>
                </a:cubicBezTo>
                <a:cubicBezTo>
                  <a:pt x="107" y="171"/>
                  <a:pt x="91" y="161"/>
                  <a:pt x="91" y="161"/>
                </a:cubicBezTo>
                <a:cubicBezTo>
                  <a:pt x="85" y="153"/>
                  <a:pt x="81" y="143"/>
                  <a:pt x="75" y="137"/>
                </a:cubicBezTo>
                <a:cubicBezTo>
                  <a:pt x="68" y="130"/>
                  <a:pt x="57" y="128"/>
                  <a:pt x="51" y="121"/>
                </a:cubicBezTo>
                <a:cubicBezTo>
                  <a:pt x="38" y="106"/>
                  <a:pt x="19" y="73"/>
                  <a:pt x="19" y="73"/>
                </a:cubicBezTo>
                <a:cubicBezTo>
                  <a:pt x="9" y="33"/>
                  <a:pt x="0" y="23"/>
                  <a:pt x="43" y="9"/>
                </a:cubicBezTo>
                <a:cubicBezTo>
                  <a:pt x="67" y="45"/>
                  <a:pt x="65" y="39"/>
                  <a:pt x="27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>
            <a:off x="1385888" y="431800"/>
            <a:ext cx="455612" cy="749300"/>
          </a:xfrm>
          <a:custGeom>
            <a:avLst/>
            <a:gdLst>
              <a:gd name="T0" fmla="*/ 255 w 287"/>
              <a:gd name="T1" fmla="*/ 0 h 472"/>
              <a:gd name="T2" fmla="*/ 79 w 287"/>
              <a:gd name="T3" fmla="*/ 168 h 472"/>
              <a:gd name="T4" fmla="*/ 55 w 287"/>
              <a:gd name="T5" fmla="*/ 288 h 472"/>
              <a:gd name="T6" fmla="*/ 31 w 287"/>
              <a:gd name="T7" fmla="*/ 336 h 472"/>
              <a:gd name="T8" fmla="*/ 55 w 287"/>
              <a:gd name="T9" fmla="*/ 472 h 472"/>
              <a:gd name="T10" fmla="*/ 143 w 287"/>
              <a:gd name="T11" fmla="*/ 440 h 472"/>
              <a:gd name="T12" fmla="*/ 183 w 287"/>
              <a:gd name="T13" fmla="*/ 376 h 472"/>
              <a:gd name="T14" fmla="*/ 247 w 287"/>
              <a:gd name="T15" fmla="*/ 232 h 472"/>
              <a:gd name="T16" fmla="*/ 263 w 287"/>
              <a:gd name="T17" fmla="*/ 184 h 472"/>
              <a:gd name="T18" fmla="*/ 271 w 287"/>
              <a:gd name="T19" fmla="*/ 120 h 472"/>
              <a:gd name="T20" fmla="*/ 287 w 287"/>
              <a:gd name="T21" fmla="*/ 72 h 472"/>
              <a:gd name="T22" fmla="*/ 271 w 287"/>
              <a:gd name="T23" fmla="*/ 24 h 472"/>
              <a:gd name="T24" fmla="*/ 247 w 287"/>
              <a:gd name="T25" fmla="*/ 16 h 472"/>
              <a:gd name="T26" fmla="*/ 255 w 287"/>
              <a:gd name="T27" fmla="*/ 0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"/>
              <a:gd name="T43" fmla="*/ 0 h 472"/>
              <a:gd name="T44" fmla="*/ 287 w 287"/>
              <a:gd name="T45" fmla="*/ 472 h 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" h="472">
                <a:moveTo>
                  <a:pt x="255" y="0"/>
                </a:moveTo>
                <a:cubicBezTo>
                  <a:pt x="184" y="46"/>
                  <a:pt x="126" y="96"/>
                  <a:pt x="79" y="168"/>
                </a:cubicBezTo>
                <a:cubicBezTo>
                  <a:pt x="71" y="205"/>
                  <a:pt x="66" y="252"/>
                  <a:pt x="55" y="288"/>
                </a:cubicBezTo>
                <a:cubicBezTo>
                  <a:pt x="49" y="304"/>
                  <a:pt x="36" y="319"/>
                  <a:pt x="31" y="336"/>
                </a:cubicBezTo>
                <a:cubicBezTo>
                  <a:pt x="26" y="380"/>
                  <a:pt x="0" y="453"/>
                  <a:pt x="55" y="472"/>
                </a:cubicBezTo>
                <a:cubicBezTo>
                  <a:pt x="86" y="461"/>
                  <a:pt x="114" y="458"/>
                  <a:pt x="143" y="440"/>
                </a:cubicBezTo>
                <a:cubicBezTo>
                  <a:pt x="162" y="382"/>
                  <a:pt x="144" y="401"/>
                  <a:pt x="183" y="376"/>
                </a:cubicBezTo>
                <a:cubicBezTo>
                  <a:pt x="200" y="323"/>
                  <a:pt x="229" y="284"/>
                  <a:pt x="247" y="232"/>
                </a:cubicBezTo>
                <a:cubicBezTo>
                  <a:pt x="252" y="216"/>
                  <a:pt x="263" y="184"/>
                  <a:pt x="263" y="184"/>
                </a:cubicBezTo>
                <a:cubicBezTo>
                  <a:pt x="265" y="162"/>
                  <a:pt x="266" y="141"/>
                  <a:pt x="271" y="120"/>
                </a:cubicBezTo>
                <a:cubicBezTo>
                  <a:pt x="274" y="103"/>
                  <a:pt x="287" y="72"/>
                  <a:pt x="287" y="72"/>
                </a:cubicBezTo>
                <a:cubicBezTo>
                  <a:pt x="281" y="56"/>
                  <a:pt x="287" y="29"/>
                  <a:pt x="271" y="24"/>
                </a:cubicBezTo>
                <a:cubicBezTo>
                  <a:pt x="263" y="21"/>
                  <a:pt x="251" y="23"/>
                  <a:pt x="247" y="16"/>
                </a:cubicBezTo>
                <a:cubicBezTo>
                  <a:pt x="243" y="11"/>
                  <a:pt x="252" y="5"/>
                  <a:pt x="25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1676400" y="5029200"/>
            <a:ext cx="609600" cy="990600"/>
          </a:xfrm>
          <a:custGeom>
            <a:avLst/>
            <a:gdLst>
              <a:gd name="T0" fmla="*/ 17 w 257"/>
              <a:gd name="T1" fmla="*/ 0 h 440"/>
              <a:gd name="T2" fmla="*/ 65 w 257"/>
              <a:gd name="T3" fmla="*/ 64 h 440"/>
              <a:gd name="T4" fmla="*/ 81 w 257"/>
              <a:gd name="T5" fmla="*/ 88 h 440"/>
              <a:gd name="T6" fmla="*/ 129 w 257"/>
              <a:gd name="T7" fmla="*/ 120 h 440"/>
              <a:gd name="T8" fmla="*/ 177 w 257"/>
              <a:gd name="T9" fmla="*/ 192 h 440"/>
              <a:gd name="T10" fmla="*/ 233 w 257"/>
              <a:gd name="T11" fmla="*/ 336 h 440"/>
              <a:gd name="T12" fmla="*/ 241 w 257"/>
              <a:gd name="T13" fmla="*/ 368 h 440"/>
              <a:gd name="T14" fmla="*/ 257 w 257"/>
              <a:gd name="T15" fmla="*/ 416 h 440"/>
              <a:gd name="T16" fmla="*/ 185 w 257"/>
              <a:gd name="T17" fmla="*/ 408 h 440"/>
              <a:gd name="T18" fmla="*/ 129 w 257"/>
              <a:gd name="T19" fmla="*/ 312 h 440"/>
              <a:gd name="T20" fmla="*/ 105 w 257"/>
              <a:gd name="T21" fmla="*/ 200 h 440"/>
              <a:gd name="T22" fmla="*/ 65 w 257"/>
              <a:gd name="T23" fmla="*/ 152 h 440"/>
              <a:gd name="T24" fmla="*/ 17 w 257"/>
              <a:gd name="T25" fmla="*/ 0 h 4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7"/>
              <a:gd name="T40" fmla="*/ 0 h 440"/>
              <a:gd name="T41" fmla="*/ 257 w 257"/>
              <a:gd name="T42" fmla="*/ 440 h 4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7" h="440">
                <a:moveTo>
                  <a:pt x="17" y="0"/>
                </a:moveTo>
                <a:cubicBezTo>
                  <a:pt x="27" y="31"/>
                  <a:pt x="37" y="45"/>
                  <a:pt x="65" y="64"/>
                </a:cubicBezTo>
                <a:cubicBezTo>
                  <a:pt x="70" y="72"/>
                  <a:pt x="73" y="81"/>
                  <a:pt x="81" y="88"/>
                </a:cubicBezTo>
                <a:cubicBezTo>
                  <a:pt x="95" y="100"/>
                  <a:pt x="129" y="120"/>
                  <a:pt x="129" y="120"/>
                </a:cubicBezTo>
                <a:cubicBezTo>
                  <a:pt x="139" y="151"/>
                  <a:pt x="153" y="168"/>
                  <a:pt x="177" y="192"/>
                </a:cubicBezTo>
                <a:cubicBezTo>
                  <a:pt x="193" y="240"/>
                  <a:pt x="220" y="285"/>
                  <a:pt x="233" y="336"/>
                </a:cubicBezTo>
                <a:cubicBezTo>
                  <a:pt x="235" y="346"/>
                  <a:pt x="237" y="357"/>
                  <a:pt x="241" y="368"/>
                </a:cubicBezTo>
                <a:cubicBezTo>
                  <a:pt x="245" y="384"/>
                  <a:pt x="257" y="416"/>
                  <a:pt x="257" y="416"/>
                </a:cubicBezTo>
                <a:cubicBezTo>
                  <a:pt x="220" y="440"/>
                  <a:pt x="220" y="431"/>
                  <a:pt x="185" y="408"/>
                </a:cubicBezTo>
                <a:cubicBezTo>
                  <a:pt x="162" y="374"/>
                  <a:pt x="150" y="344"/>
                  <a:pt x="129" y="312"/>
                </a:cubicBezTo>
                <a:cubicBezTo>
                  <a:pt x="119" y="274"/>
                  <a:pt x="117" y="236"/>
                  <a:pt x="105" y="200"/>
                </a:cubicBezTo>
                <a:cubicBezTo>
                  <a:pt x="97" y="178"/>
                  <a:pt x="77" y="168"/>
                  <a:pt x="65" y="152"/>
                </a:cubicBezTo>
                <a:cubicBezTo>
                  <a:pt x="33" y="112"/>
                  <a:pt x="0" y="50"/>
                  <a:pt x="1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6705600" y="2895600"/>
            <a:ext cx="487363" cy="846138"/>
          </a:xfrm>
          <a:custGeom>
            <a:avLst/>
            <a:gdLst>
              <a:gd name="T0" fmla="*/ 215 w 307"/>
              <a:gd name="T1" fmla="*/ 21 h 533"/>
              <a:gd name="T2" fmla="*/ 143 w 307"/>
              <a:gd name="T3" fmla="*/ 29 h 533"/>
              <a:gd name="T4" fmla="*/ 71 w 307"/>
              <a:gd name="T5" fmla="*/ 93 h 533"/>
              <a:gd name="T6" fmla="*/ 39 w 307"/>
              <a:gd name="T7" fmla="*/ 165 h 533"/>
              <a:gd name="T8" fmla="*/ 31 w 307"/>
              <a:gd name="T9" fmla="*/ 189 h 533"/>
              <a:gd name="T10" fmla="*/ 55 w 307"/>
              <a:gd name="T11" fmla="*/ 309 h 533"/>
              <a:gd name="T12" fmla="*/ 71 w 307"/>
              <a:gd name="T13" fmla="*/ 533 h 533"/>
              <a:gd name="T14" fmla="*/ 151 w 307"/>
              <a:gd name="T15" fmla="*/ 509 h 533"/>
              <a:gd name="T16" fmla="*/ 215 w 307"/>
              <a:gd name="T17" fmla="*/ 477 h 533"/>
              <a:gd name="T18" fmla="*/ 287 w 307"/>
              <a:gd name="T19" fmla="*/ 373 h 533"/>
              <a:gd name="T20" fmla="*/ 303 w 307"/>
              <a:gd name="T21" fmla="*/ 325 h 533"/>
              <a:gd name="T22" fmla="*/ 271 w 307"/>
              <a:gd name="T23" fmla="*/ 109 h 533"/>
              <a:gd name="T24" fmla="*/ 231 w 307"/>
              <a:gd name="T25" fmla="*/ 37 h 533"/>
              <a:gd name="T26" fmla="*/ 223 w 307"/>
              <a:gd name="T27" fmla="*/ 5 h 533"/>
              <a:gd name="T28" fmla="*/ 215 w 307"/>
              <a:gd name="T29" fmla="*/ 21 h 5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7"/>
              <a:gd name="T46" fmla="*/ 0 h 533"/>
              <a:gd name="T47" fmla="*/ 307 w 307"/>
              <a:gd name="T48" fmla="*/ 533 h 5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7" h="533">
                <a:moveTo>
                  <a:pt x="215" y="21"/>
                </a:moveTo>
                <a:cubicBezTo>
                  <a:pt x="191" y="23"/>
                  <a:pt x="164" y="18"/>
                  <a:pt x="143" y="29"/>
                </a:cubicBezTo>
                <a:cubicBezTo>
                  <a:pt x="113" y="42"/>
                  <a:pt x="97" y="75"/>
                  <a:pt x="71" y="93"/>
                </a:cubicBezTo>
                <a:cubicBezTo>
                  <a:pt x="45" y="131"/>
                  <a:pt x="58" y="107"/>
                  <a:pt x="39" y="165"/>
                </a:cubicBezTo>
                <a:cubicBezTo>
                  <a:pt x="36" y="173"/>
                  <a:pt x="31" y="189"/>
                  <a:pt x="31" y="189"/>
                </a:cubicBezTo>
                <a:cubicBezTo>
                  <a:pt x="43" y="227"/>
                  <a:pt x="55" y="309"/>
                  <a:pt x="55" y="309"/>
                </a:cubicBezTo>
                <a:cubicBezTo>
                  <a:pt x="48" y="370"/>
                  <a:pt x="0" y="509"/>
                  <a:pt x="71" y="533"/>
                </a:cubicBezTo>
                <a:cubicBezTo>
                  <a:pt x="97" y="524"/>
                  <a:pt x="125" y="520"/>
                  <a:pt x="151" y="509"/>
                </a:cubicBezTo>
                <a:cubicBezTo>
                  <a:pt x="172" y="499"/>
                  <a:pt x="215" y="477"/>
                  <a:pt x="215" y="477"/>
                </a:cubicBezTo>
                <a:cubicBezTo>
                  <a:pt x="239" y="440"/>
                  <a:pt x="270" y="414"/>
                  <a:pt x="287" y="373"/>
                </a:cubicBezTo>
                <a:cubicBezTo>
                  <a:pt x="293" y="357"/>
                  <a:pt x="303" y="325"/>
                  <a:pt x="303" y="325"/>
                </a:cubicBezTo>
                <a:cubicBezTo>
                  <a:pt x="300" y="277"/>
                  <a:pt x="307" y="163"/>
                  <a:pt x="271" y="109"/>
                </a:cubicBezTo>
                <a:cubicBezTo>
                  <a:pt x="242" y="66"/>
                  <a:pt x="241" y="73"/>
                  <a:pt x="231" y="37"/>
                </a:cubicBezTo>
                <a:cubicBezTo>
                  <a:pt x="227" y="26"/>
                  <a:pt x="230" y="12"/>
                  <a:pt x="223" y="5"/>
                </a:cubicBezTo>
                <a:cubicBezTo>
                  <a:pt x="218" y="0"/>
                  <a:pt x="217" y="15"/>
                  <a:pt x="215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an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828800" y="6553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Source: Veterinary Medical Terminology, 2nd edition by Dawn E. Christenson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24000" y="3276600"/>
            <a:ext cx="22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705600" y="3048000"/>
            <a:ext cx="7620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971800" y="1371600"/>
            <a:ext cx="2286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8000" y="2133600"/>
            <a:ext cx="2057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791200" y="228600"/>
            <a:ext cx="2362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447800" y="2286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495800" y="44196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6357938" y="4818063"/>
            <a:ext cx="741362" cy="846137"/>
          </a:xfrm>
          <a:custGeom>
            <a:avLst/>
            <a:gdLst>
              <a:gd name="T0" fmla="*/ 107 w 467"/>
              <a:gd name="T1" fmla="*/ 45 h 533"/>
              <a:gd name="T2" fmla="*/ 67 w 467"/>
              <a:gd name="T3" fmla="*/ 93 h 533"/>
              <a:gd name="T4" fmla="*/ 35 w 467"/>
              <a:gd name="T5" fmla="*/ 141 h 533"/>
              <a:gd name="T6" fmla="*/ 51 w 467"/>
              <a:gd name="T7" fmla="*/ 277 h 533"/>
              <a:gd name="T8" fmla="*/ 107 w 467"/>
              <a:gd name="T9" fmla="*/ 301 h 533"/>
              <a:gd name="T10" fmla="*/ 163 w 467"/>
              <a:gd name="T11" fmla="*/ 341 h 533"/>
              <a:gd name="T12" fmla="*/ 211 w 467"/>
              <a:gd name="T13" fmla="*/ 373 h 533"/>
              <a:gd name="T14" fmla="*/ 219 w 467"/>
              <a:gd name="T15" fmla="*/ 397 h 533"/>
              <a:gd name="T16" fmla="*/ 243 w 467"/>
              <a:gd name="T17" fmla="*/ 413 h 533"/>
              <a:gd name="T18" fmla="*/ 275 w 467"/>
              <a:gd name="T19" fmla="*/ 517 h 533"/>
              <a:gd name="T20" fmla="*/ 307 w 467"/>
              <a:gd name="T21" fmla="*/ 533 h 533"/>
              <a:gd name="T22" fmla="*/ 467 w 467"/>
              <a:gd name="T23" fmla="*/ 461 h 533"/>
              <a:gd name="T24" fmla="*/ 459 w 467"/>
              <a:gd name="T25" fmla="*/ 397 h 533"/>
              <a:gd name="T26" fmla="*/ 379 w 467"/>
              <a:gd name="T27" fmla="*/ 301 h 533"/>
              <a:gd name="T28" fmla="*/ 315 w 467"/>
              <a:gd name="T29" fmla="*/ 229 h 533"/>
              <a:gd name="T30" fmla="*/ 243 w 467"/>
              <a:gd name="T31" fmla="*/ 117 h 533"/>
              <a:gd name="T32" fmla="*/ 147 w 467"/>
              <a:gd name="T33" fmla="*/ 45 h 533"/>
              <a:gd name="T34" fmla="*/ 107 w 467"/>
              <a:gd name="T35" fmla="*/ 53 h 533"/>
              <a:gd name="T36" fmla="*/ 123 w 467"/>
              <a:gd name="T37" fmla="*/ 101 h 533"/>
              <a:gd name="T38" fmla="*/ 107 w 467"/>
              <a:gd name="T39" fmla="*/ 45 h 5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7"/>
              <a:gd name="T61" fmla="*/ 0 h 533"/>
              <a:gd name="T62" fmla="*/ 467 w 467"/>
              <a:gd name="T63" fmla="*/ 533 h 5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7" h="533">
                <a:moveTo>
                  <a:pt x="107" y="45"/>
                </a:moveTo>
                <a:cubicBezTo>
                  <a:pt x="49" y="130"/>
                  <a:pt x="138" y="0"/>
                  <a:pt x="67" y="93"/>
                </a:cubicBezTo>
                <a:cubicBezTo>
                  <a:pt x="55" y="108"/>
                  <a:pt x="35" y="141"/>
                  <a:pt x="35" y="141"/>
                </a:cubicBezTo>
                <a:cubicBezTo>
                  <a:pt x="22" y="189"/>
                  <a:pt x="0" y="240"/>
                  <a:pt x="51" y="277"/>
                </a:cubicBezTo>
                <a:cubicBezTo>
                  <a:pt x="89" y="304"/>
                  <a:pt x="72" y="283"/>
                  <a:pt x="107" y="301"/>
                </a:cubicBezTo>
                <a:cubicBezTo>
                  <a:pt x="120" y="307"/>
                  <a:pt x="153" y="334"/>
                  <a:pt x="163" y="341"/>
                </a:cubicBezTo>
                <a:cubicBezTo>
                  <a:pt x="178" y="352"/>
                  <a:pt x="211" y="373"/>
                  <a:pt x="211" y="373"/>
                </a:cubicBezTo>
                <a:cubicBezTo>
                  <a:pt x="213" y="381"/>
                  <a:pt x="213" y="390"/>
                  <a:pt x="219" y="397"/>
                </a:cubicBezTo>
                <a:cubicBezTo>
                  <a:pt x="225" y="404"/>
                  <a:pt x="239" y="404"/>
                  <a:pt x="243" y="413"/>
                </a:cubicBezTo>
                <a:cubicBezTo>
                  <a:pt x="257" y="446"/>
                  <a:pt x="242" y="490"/>
                  <a:pt x="275" y="517"/>
                </a:cubicBezTo>
                <a:cubicBezTo>
                  <a:pt x="284" y="524"/>
                  <a:pt x="296" y="527"/>
                  <a:pt x="307" y="533"/>
                </a:cubicBezTo>
                <a:cubicBezTo>
                  <a:pt x="377" y="524"/>
                  <a:pt x="417" y="510"/>
                  <a:pt x="467" y="461"/>
                </a:cubicBezTo>
                <a:cubicBezTo>
                  <a:pt x="464" y="439"/>
                  <a:pt x="464" y="417"/>
                  <a:pt x="459" y="397"/>
                </a:cubicBezTo>
                <a:cubicBezTo>
                  <a:pt x="449" y="363"/>
                  <a:pt x="400" y="327"/>
                  <a:pt x="379" y="301"/>
                </a:cubicBezTo>
                <a:cubicBezTo>
                  <a:pt x="358" y="276"/>
                  <a:pt x="315" y="229"/>
                  <a:pt x="315" y="229"/>
                </a:cubicBezTo>
                <a:cubicBezTo>
                  <a:pt x="302" y="192"/>
                  <a:pt x="274" y="138"/>
                  <a:pt x="243" y="117"/>
                </a:cubicBezTo>
                <a:cubicBezTo>
                  <a:pt x="219" y="81"/>
                  <a:pt x="187" y="58"/>
                  <a:pt x="147" y="45"/>
                </a:cubicBezTo>
                <a:cubicBezTo>
                  <a:pt x="133" y="47"/>
                  <a:pt x="112" y="40"/>
                  <a:pt x="107" y="53"/>
                </a:cubicBezTo>
                <a:cubicBezTo>
                  <a:pt x="100" y="68"/>
                  <a:pt x="127" y="117"/>
                  <a:pt x="123" y="101"/>
                </a:cubicBezTo>
                <a:cubicBezTo>
                  <a:pt x="117" y="82"/>
                  <a:pt x="112" y="63"/>
                  <a:pt x="10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5641975" y="5168900"/>
            <a:ext cx="517525" cy="762000"/>
          </a:xfrm>
          <a:custGeom>
            <a:avLst/>
            <a:gdLst>
              <a:gd name="T0" fmla="*/ 94 w 326"/>
              <a:gd name="T1" fmla="*/ 0 h 480"/>
              <a:gd name="T2" fmla="*/ 46 w 326"/>
              <a:gd name="T3" fmla="*/ 32 h 480"/>
              <a:gd name="T4" fmla="*/ 22 w 326"/>
              <a:gd name="T5" fmla="*/ 48 h 480"/>
              <a:gd name="T6" fmla="*/ 46 w 326"/>
              <a:gd name="T7" fmla="*/ 200 h 480"/>
              <a:gd name="T8" fmla="*/ 54 w 326"/>
              <a:gd name="T9" fmla="*/ 248 h 480"/>
              <a:gd name="T10" fmla="*/ 46 w 326"/>
              <a:gd name="T11" fmla="*/ 272 h 480"/>
              <a:gd name="T12" fmla="*/ 62 w 326"/>
              <a:gd name="T13" fmla="*/ 296 h 480"/>
              <a:gd name="T14" fmla="*/ 94 w 326"/>
              <a:gd name="T15" fmla="*/ 400 h 480"/>
              <a:gd name="T16" fmla="*/ 134 w 326"/>
              <a:gd name="T17" fmla="*/ 448 h 480"/>
              <a:gd name="T18" fmla="*/ 182 w 326"/>
              <a:gd name="T19" fmla="*/ 480 h 480"/>
              <a:gd name="T20" fmla="*/ 294 w 326"/>
              <a:gd name="T21" fmla="*/ 448 h 480"/>
              <a:gd name="T22" fmla="*/ 310 w 326"/>
              <a:gd name="T23" fmla="*/ 424 h 480"/>
              <a:gd name="T24" fmla="*/ 326 w 326"/>
              <a:gd name="T25" fmla="*/ 376 h 480"/>
              <a:gd name="T26" fmla="*/ 246 w 326"/>
              <a:gd name="T27" fmla="*/ 256 h 480"/>
              <a:gd name="T28" fmla="*/ 102 w 326"/>
              <a:gd name="T29" fmla="*/ 32 h 480"/>
              <a:gd name="T30" fmla="*/ 94 w 326"/>
              <a:gd name="T31" fmla="*/ 0 h 4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6"/>
              <a:gd name="T49" fmla="*/ 0 h 480"/>
              <a:gd name="T50" fmla="*/ 326 w 326"/>
              <a:gd name="T51" fmla="*/ 480 h 4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6" h="480">
                <a:moveTo>
                  <a:pt x="94" y="0"/>
                </a:moveTo>
                <a:cubicBezTo>
                  <a:pt x="78" y="10"/>
                  <a:pt x="62" y="21"/>
                  <a:pt x="46" y="32"/>
                </a:cubicBezTo>
                <a:cubicBezTo>
                  <a:pt x="38" y="37"/>
                  <a:pt x="22" y="48"/>
                  <a:pt x="22" y="48"/>
                </a:cubicBezTo>
                <a:cubicBezTo>
                  <a:pt x="0" y="113"/>
                  <a:pt x="5" y="139"/>
                  <a:pt x="46" y="200"/>
                </a:cubicBezTo>
                <a:cubicBezTo>
                  <a:pt x="48" y="216"/>
                  <a:pt x="54" y="231"/>
                  <a:pt x="54" y="248"/>
                </a:cubicBezTo>
                <a:cubicBezTo>
                  <a:pt x="54" y="256"/>
                  <a:pt x="44" y="263"/>
                  <a:pt x="46" y="272"/>
                </a:cubicBezTo>
                <a:cubicBezTo>
                  <a:pt x="47" y="281"/>
                  <a:pt x="57" y="287"/>
                  <a:pt x="62" y="296"/>
                </a:cubicBezTo>
                <a:cubicBezTo>
                  <a:pt x="78" y="328"/>
                  <a:pt x="73" y="369"/>
                  <a:pt x="94" y="400"/>
                </a:cubicBezTo>
                <a:cubicBezTo>
                  <a:pt x="108" y="421"/>
                  <a:pt x="112" y="431"/>
                  <a:pt x="134" y="448"/>
                </a:cubicBezTo>
                <a:cubicBezTo>
                  <a:pt x="149" y="459"/>
                  <a:pt x="182" y="480"/>
                  <a:pt x="182" y="480"/>
                </a:cubicBezTo>
                <a:cubicBezTo>
                  <a:pt x="225" y="472"/>
                  <a:pt x="253" y="464"/>
                  <a:pt x="294" y="448"/>
                </a:cubicBezTo>
                <a:cubicBezTo>
                  <a:pt x="299" y="440"/>
                  <a:pt x="306" y="432"/>
                  <a:pt x="310" y="424"/>
                </a:cubicBezTo>
                <a:cubicBezTo>
                  <a:pt x="316" y="408"/>
                  <a:pt x="326" y="376"/>
                  <a:pt x="326" y="376"/>
                </a:cubicBezTo>
                <a:cubicBezTo>
                  <a:pt x="305" y="315"/>
                  <a:pt x="266" y="302"/>
                  <a:pt x="246" y="256"/>
                </a:cubicBezTo>
                <a:cubicBezTo>
                  <a:pt x="215" y="188"/>
                  <a:pt x="176" y="56"/>
                  <a:pt x="102" y="32"/>
                </a:cubicBezTo>
                <a:cubicBezTo>
                  <a:pt x="45" y="43"/>
                  <a:pt x="53" y="50"/>
                  <a:pt x="9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2484438" y="4951413"/>
            <a:ext cx="525462" cy="395287"/>
          </a:xfrm>
          <a:custGeom>
            <a:avLst/>
            <a:gdLst>
              <a:gd name="T0" fmla="*/ 27 w 331"/>
              <a:gd name="T1" fmla="*/ 1 h 249"/>
              <a:gd name="T2" fmla="*/ 51 w 331"/>
              <a:gd name="T3" fmla="*/ 9 h 249"/>
              <a:gd name="T4" fmla="*/ 75 w 331"/>
              <a:gd name="T5" fmla="*/ 1 h 249"/>
              <a:gd name="T6" fmla="*/ 147 w 331"/>
              <a:gd name="T7" fmla="*/ 33 h 249"/>
              <a:gd name="T8" fmla="*/ 195 w 331"/>
              <a:gd name="T9" fmla="*/ 49 h 249"/>
              <a:gd name="T10" fmla="*/ 219 w 331"/>
              <a:gd name="T11" fmla="*/ 57 h 249"/>
              <a:gd name="T12" fmla="*/ 283 w 331"/>
              <a:gd name="T13" fmla="*/ 113 h 249"/>
              <a:gd name="T14" fmla="*/ 331 w 331"/>
              <a:gd name="T15" fmla="*/ 177 h 249"/>
              <a:gd name="T16" fmla="*/ 307 w 331"/>
              <a:gd name="T17" fmla="*/ 225 h 249"/>
              <a:gd name="T18" fmla="*/ 259 w 331"/>
              <a:gd name="T19" fmla="*/ 241 h 249"/>
              <a:gd name="T20" fmla="*/ 235 w 331"/>
              <a:gd name="T21" fmla="*/ 249 h 249"/>
              <a:gd name="T22" fmla="*/ 187 w 331"/>
              <a:gd name="T23" fmla="*/ 217 h 249"/>
              <a:gd name="T24" fmla="*/ 163 w 331"/>
              <a:gd name="T25" fmla="*/ 209 h 249"/>
              <a:gd name="T26" fmla="*/ 115 w 331"/>
              <a:gd name="T27" fmla="*/ 177 h 249"/>
              <a:gd name="T28" fmla="*/ 91 w 331"/>
              <a:gd name="T29" fmla="*/ 161 h 249"/>
              <a:gd name="T30" fmla="*/ 75 w 331"/>
              <a:gd name="T31" fmla="*/ 137 h 249"/>
              <a:gd name="T32" fmla="*/ 51 w 331"/>
              <a:gd name="T33" fmla="*/ 121 h 249"/>
              <a:gd name="T34" fmla="*/ 19 w 331"/>
              <a:gd name="T35" fmla="*/ 73 h 249"/>
              <a:gd name="T36" fmla="*/ 43 w 331"/>
              <a:gd name="T37" fmla="*/ 9 h 249"/>
              <a:gd name="T38" fmla="*/ 27 w 331"/>
              <a:gd name="T39" fmla="*/ 1 h 2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1"/>
              <a:gd name="T61" fmla="*/ 0 h 249"/>
              <a:gd name="T62" fmla="*/ 331 w 331"/>
              <a:gd name="T63" fmla="*/ 249 h 2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1" h="249">
                <a:moveTo>
                  <a:pt x="27" y="1"/>
                </a:moveTo>
                <a:cubicBezTo>
                  <a:pt x="35" y="3"/>
                  <a:pt x="42" y="9"/>
                  <a:pt x="51" y="9"/>
                </a:cubicBezTo>
                <a:cubicBezTo>
                  <a:pt x="59" y="9"/>
                  <a:pt x="66" y="0"/>
                  <a:pt x="75" y="1"/>
                </a:cubicBezTo>
                <a:cubicBezTo>
                  <a:pt x="138" y="8"/>
                  <a:pt x="105" y="14"/>
                  <a:pt x="147" y="33"/>
                </a:cubicBezTo>
                <a:cubicBezTo>
                  <a:pt x="162" y="39"/>
                  <a:pt x="179" y="43"/>
                  <a:pt x="195" y="49"/>
                </a:cubicBezTo>
                <a:cubicBezTo>
                  <a:pt x="203" y="51"/>
                  <a:pt x="219" y="57"/>
                  <a:pt x="219" y="57"/>
                </a:cubicBezTo>
                <a:cubicBezTo>
                  <a:pt x="257" y="114"/>
                  <a:pt x="232" y="100"/>
                  <a:pt x="283" y="113"/>
                </a:cubicBezTo>
                <a:cubicBezTo>
                  <a:pt x="310" y="131"/>
                  <a:pt x="320" y="145"/>
                  <a:pt x="331" y="177"/>
                </a:cubicBezTo>
                <a:cubicBezTo>
                  <a:pt x="326" y="190"/>
                  <a:pt x="320" y="216"/>
                  <a:pt x="307" y="225"/>
                </a:cubicBezTo>
                <a:cubicBezTo>
                  <a:pt x="292" y="233"/>
                  <a:pt x="275" y="235"/>
                  <a:pt x="259" y="241"/>
                </a:cubicBezTo>
                <a:cubicBezTo>
                  <a:pt x="251" y="243"/>
                  <a:pt x="235" y="249"/>
                  <a:pt x="235" y="249"/>
                </a:cubicBezTo>
                <a:cubicBezTo>
                  <a:pt x="219" y="238"/>
                  <a:pt x="205" y="223"/>
                  <a:pt x="187" y="217"/>
                </a:cubicBezTo>
                <a:cubicBezTo>
                  <a:pt x="179" y="214"/>
                  <a:pt x="170" y="213"/>
                  <a:pt x="163" y="209"/>
                </a:cubicBezTo>
                <a:cubicBezTo>
                  <a:pt x="146" y="199"/>
                  <a:pt x="131" y="187"/>
                  <a:pt x="115" y="177"/>
                </a:cubicBezTo>
                <a:cubicBezTo>
                  <a:pt x="107" y="171"/>
                  <a:pt x="91" y="161"/>
                  <a:pt x="91" y="161"/>
                </a:cubicBezTo>
                <a:cubicBezTo>
                  <a:pt x="85" y="153"/>
                  <a:pt x="81" y="143"/>
                  <a:pt x="75" y="137"/>
                </a:cubicBezTo>
                <a:cubicBezTo>
                  <a:pt x="68" y="130"/>
                  <a:pt x="57" y="128"/>
                  <a:pt x="51" y="121"/>
                </a:cubicBezTo>
                <a:cubicBezTo>
                  <a:pt x="38" y="106"/>
                  <a:pt x="19" y="73"/>
                  <a:pt x="19" y="73"/>
                </a:cubicBezTo>
                <a:cubicBezTo>
                  <a:pt x="9" y="33"/>
                  <a:pt x="0" y="23"/>
                  <a:pt x="43" y="9"/>
                </a:cubicBezTo>
                <a:cubicBezTo>
                  <a:pt x="67" y="45"/>
                  <a:pt x="65" y="39"/>
                  <a:pt x="27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1385888" y="431800"/>
            <a:ext cx="455612" cy="749300"/>
          </a:xfrm>
          <a:custGeom>
            <a:avLst/>
            <a:gdLst>
              <a:gd name="T0" fmla="*/ 255 w 287"/>
              <a:gd name="T1" fmla="*/ 0 h 472"/>
              <a:gd name="T2" fmla="*/ 79 w 287"/>
              <a:gd name="T3" fmla="*/ 168 h 472"/>
              <a:gd name="T4" fmla="*/ 55 w 287"/>
              <a:gd name="T5" fmla="*/ 288 h 472"/>
              <a:gd name="T6" fmla="*/ 31 w 287"/>
              <a:gd name="T7" fmla="*/ 336 h 472"/>
              <a:gd name="T8" fmla="*/ 55 w 287"/>
              <a:gd name="T9" fmla="*/ 472 h 472"/>
              <a:gd name="T10" fmla="*/ 143 w 287"/>
              <a:gd name="T11" fmla="*/ 440 h 472"/>
              <a:gd name="T12" fmla="*/ 183 w 287"/>
              <a:gd name="T13" fmla="*/ 376 h 472"/>
              <a:gd name="T14" fmla="*/ 247 w 287"/>
              <a:gd name="T15" fmla="*/ 232 h 472"/>
              <a:gd name="T16" fmla="*/ 263 w 287"/>
              <a:gd name="T17" fmla="*/ 184 h 472"/>
              <a:gd name="T18" fmla="*/ 271 w 287"/>
              <a:gd name="T19" fmla="*/ 120 h 472"/>
              <a:gd name="T20" fmla="*/ 287 w 287"/>
              <a:gd name="T21" fmla="*/ 72 h 472"/>
              <a:gd name="T22" fmla="*/ 271 w 287"/>
              <a:gd name="T23" fmla="*/ 24 h 472"/>
              <a:gd name="T24" fmla="*/ 247 w 287"/>
              <a:gd name="T25" fmla="*/ 16 h 472"/>
              <a:gd name="T26" fmla="*/ 255 w 287"/>
              <a:gd name="T27" fmla="*/ 0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"/>
              <a:gd name="T43" fmla="*/ 0 h 472"/>
              <a:gd name="T44" fmla="*/ 287 w 287"/>
              <a:gd name="T45" fmla="*/ 472 h 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" h="472">
                <a:moveTo>
                  <a:pt x="255" y="0"/>
                </a:moveTo>
                <a:cubicBezTo>
                  <a:pt x="184" y="46"/>
                  <a:pt x="126" y="96"/>
                  <a:pt x="79" y="168"/>
                </a:cubicBezTo>
                <a:cubicBezTo>
                  <a:pt x="71" y="205"/>
                  <a:pt x="66" y="252"/>
                  <a:pt x="55" y="288"/>
                </a:cubicBezTo>
                <a:cubicBezTo>
                  <a:pt x="49" y="304"/>
                  <a:pt x="36" y="319"/>
                  <a:pt x="31" y="336"/>
                </a:cubicBezTo>
                <a:cubicBezTo>
                  <a:pt x="26" y="380"/>
                  <a:pt x="0" y="453"/>
                  <a:pt x="55" y="472"/>
                </a:cubicBezTo>
                <a:cubicBezTo>
                  <a:pt x="86" y="461"/>
                  <a:pt x="114" y="458"/>
                  <a:pt x="143" y="440"/>
                </a:cubicBezTo>
                <a:cubicBezTo>
                  <a:pt x="162" y="382"/>
                  <a:pt x="144" y="401"/>
                  <a:pt x="183" y="376"/>
                </a:cubicBezTo>
                <a:cubicBezTo>
                  <a:pt x="200" y="323"/>
                  <a:pt x="229" y="284"/>
                  <a:pt x="247" y="232"/>
                </a:cubicBezTo>
                <a:cubicBezTo>
                  <a:pt x="252" y="216"/>
                  <a:pt x="263" y="184"/>
                  <a:pt x="263" y="184"/>
                </a:cubicBezTo>
                <a:cubicBezTo>
                  <a:pt x="265" y="162"/>
                  <a:pt x="266" y="141"/>
                  <a:pt x="271" y="120"/>
                </a:cubicBezTo>
                <a:cubicBezTo>
                  <a:pt x="274" y="103"/>
                  <a:pt x="287" y="72"/>
                  <a:pt x="287" y="72"/>
                </a:cubicBezTo>
                <a:cubicBezTo>
                  <a:pt x="281" y="56"/>
                  <a:pt x="287" y="29"/>
                  <a:pt x="271" y="24"/>
                </a:cubicBezTo>
                <a:cubicBezTo>
                  <a:pt x="263" y="21"/>
                  <a:pt x="251" y="23"/>
                  <a:pt x="247" y="16"/>
                </a:cubicBezTo>
                <a:cubicBezTo>
                  <a:pt x="243" y="11"/>
                  <a:pt x="252" y="5"/>
                  <a:pt x="25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1676400" y="5029200"/>
            <a:ext cx="609600" cy="990600"/>
          </a:xfrm>
          <a:custGeom>
            <a:avLst/>
            <a:gdLst>
              <a:gd name="T0" fmla="*/ 17 w 257"/>
              <a:gd name="T1" fmla="*/ 0 h 440"/>
              <a:gd name="T2" fmla="*/ 65 w 257"/>
              <a:gd name="T3" fmla="*/ 64 h 440"/>
              <a:gd name="T4" fmla="*/ 81 w 257"/>
              <a:gd name="T5" fmla="*/ 88 h 440"/>
              <a:gd name="T6" fmla="*/ 129 w 257"/>
              <a:gd name="T7" fmla="*/ 120 h 440"/>
              <a:gd name="T8" fmla="*/ 177 w 257"/>
              <a:gd name="T9" fmla="*/ 192 h 440"/>
              <a:gd name="T10" fmla="*/ 233 w 257"/>
              <a:gd name="T11" fmla="*/ 336 h 440"/>
              <a:gd name="T12" fmla="*/ 241 w 257"/>
              <a:gd name="T13" fmla="*/ 368 h 440"/>
              <a:gd name="T14" fmla="*/ 257 w 257"/>
              <a:gd name="T15" fmla="*/ 416 h 440"/>
              <a:gd name="T16" fmla="*/ 185 w 257"/>
              <a:gd name="T17" fmla="*/ 408 h 440"/>
              <a:gd name="T18" fmla="*/ 129 w 257"/>
              <a:gd name="T19" fmla="*/ 312 h 440"/>
              <a:gd name="T20" fmla="*/ 105 w 257"/>
              <a:gd name="T21" fmla="*/ 200 h 440"/>
              <a:gd name="T22" fmla="*/ 65 w 257"/>
              <a:gd name="T23" fmla="*/ 152 h 440"/>
              <a:gd name="T24" fmla="*/ 17 w 257"/>
              <a:gd name="T25" fmla="*/ 0 h 4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7"/>
              <a:gd name="T40" fmla="*/ 0 h 440"/>
              <a:gd name="T41" fmla="*/ 257 w 257"/>
              <a:gd name="T42" fmla="*/ 440 h 4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7" h="440">
                <a:moveTo>
                  <a:pt x="17" y="0"/>
                </a:moveTo>
                <a:cubicBezTo>
                  <a:pt x="27" y="31"/>
                  <a:pt x="37" y="45"/>
                  <a:pt x="65" y="64"/>
                </a:cubicBezTo>
                <a:cubicBezTo>
                  <a:pt x="70" y="72"/>
                  <a:pt x="73" y="81"/>
                  <a:pt x="81" y="88"/>
                </a:cubicBezTo>
                <a:cubicBezTo>
                  <a:pt x="95" y="100"/>
                  <a:pt x="129" y="120"/>
                  <a:pt x="129" y="120"/>
                </a:cubicBezTo>
                <a:cubicBezTo>
                  <a:pt x="139" y="151"/>
                  <a:pt x="153" y="168"/>
                  <a:pt x="177" y="192"/>
                </a:cubicBezTo>
                <a:cubicBezTo>
                  <a:pt x="193" y="240"/>
                  <a:pt x="220" y="285"/>
                  <a:pt x="233" y="336"/>
                </a:cubicBezTo>
                <a:cubicBezTo>
                  <a:pt x="235" y="346"/>
                  <a:pt x="237" y="357"/>
                  <a:pt x="241" y="368"/>
                </a:cubicBezTo>
                <a:cubicBezTo>
                  <a:pt x="245" y="384"/>
                  <a:pt x="257" y="416"/>
                  <a:pt x="257" y="416"/>
                </a:cubicBezTo>
                <a:cubicBezTo>
                  <a:pt x="220" y="440"/>
                  <a:pt x="220" y="431"/>
                  <a:pt x="185" y="408"/>
                </a:cubicBezTo>
                <a:cubicBezTo>
                  <a:pt x="162" y="374"/>
                  <a:pt x="150" y="344"/>
                  <a:pt x="129" y="312"/>
                </a:cubicBezTo>
                <a:cubicBezTo>
                  <a:pt x="119" y="274"/>
                  <a:pt x="117" y="236"/>
                  <a:pt x="105" y="200"/>
                </a:cubicBezTo>
                <a:cubicBezTo>
                  <a:pt x="97" y="178"/>
                  <a:pt x="77" y="168"/>
                  <a:pt x="65" y="152"/>
                </a:cubicBezTo>
                <a:cubicBezTo>
                  <a:pt x="33" y="112"/>
                  <a:pt x="0" y="50"/>
                  <a:pt x="1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an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97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28800" y="6553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Source: Veterinary Medical Terminology, 2nd edition by Dawn E. Christenson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0" y="3276600"/>
            <a:ext cx="22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160020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971800" y="1371600"/>
            <a:ext cx="2286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048000" y="2133600"/>
            <a:ext cx="2057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791200" y="152400"/>
            <a:ext cx="2362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447800" y="2286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44196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1385888" y="431800"/>
            <a:ext cx="455612" cy="749300"/>
          </a:xfrm>
          <a:custGeom>
            <a:avLst/>
            <a:gdLst>
              <a:gd name="T0" fmla="*/ 255 w 287"/>
              <a:gd name="T1" fmla="*/ 0 h 472"/>
              <a:gd name="T2" fmla="*/ 79 w 287"/>
              <a:gd name="T3" fmla="*/ 168 h 472"/>
              <a:gd name="T4" fmla="*/ 55 w 287"/>
              <a:gd name="T5" fmla="*/ 288 h 472"/>
              <a:gd name="T6" fmla="*/ 31 w 287"/>
              <a:gd name="T7" fmla="*/ 336 h 472"/>
              <a:gd name="T8" fmla="*/ 55 w 287"/>
              <a:gd name="T9" fmla="*/ 472 h 472"/>
              <a:gd name="T10" fmla="*/ 143 w 287"/>
              <a:gd name="T11" fmla="*/ 440 h 472"/>
              <a:gd name="T12" fmla="*/ 183 w 287"/>
              <a:gd name="T13" fmla="*/ 376 h 472"/>
              <a:gd name="T14" fmla="*/ 247 w 287"/>
              <a:gd name="T15" fmla="*/ 232 h 472"/>
              <a:gd name="T16" fmla="*/ 263 w 287"/>
              <a:gd name="T17" fmla="*/ 184 h 472"/>
              <a:gd name="T18" fmla="*/ 271 w 287"/>
              <a:gd name="T19" fmla="*/ 120 h 472"/>
              <a:gd name="T20" fmla="*/ 287 w 287"/>
              <a:gd name="T21" fmla="*/ 72 h 472"/>
              <a:gd name="T22" fmla="*/ 271 w 287"/>
              <a:gd name="T23" fmla="*/ 24 h 472"/>
              <a:gd name="T24" fmla="*/ 247 w 287"/>
              <a:gd name="T25" fmla="*/ 16 h 472"/>
              <a:gd name="T26" fmla="*/ 255 w 287"/>
              <a:gd name="T27" fmla="*/ 0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"/>
              <a:gd name="T43" fmla="*/ 0 h 472"/>
              <a:gd name="T44" fmla="*/ 287 w 287"/>
              <a:gd name="T45" fmla="*/ 472 h 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" h="472">
                <a:moveTo>
                  <a:pt x="255" y="0"/>
                </a:moveTo>
                <a:cubicBezTo>
                  <a:pt x="184" y="46"/>
                  <a:pt x="126" y="96"/>
                  <a:pt x="79" y="168"/>
                </a:cubicBezTo>
                <a:cubicBezTo>
                  <a:pt x="71" y="205"/>
                  <a:pt x="66" y="252"/>
                  <a:pt x="55" y="288"/>
                </a:cubicBezTo>
                <a:cubicBezTo>
                  <a:pt x="49" y="304"/>
                  <a:pt x="36" y="319"/>
                  <a:pt x="31" y="336"/>
                </a:cubicBezTo>
                <a:cubicBezTo>
                  <a:pt x="26" y="380"/>
                  <a:pt x="0" y="453"/>
                  <a:pt x="55" y="472"/>
                </a:cubicBezTo>
                <a:cubicBezTo>
                  <a:pt x="86" y="461"/>
                  <a:pt x="114" y="458"/>
                  <a:pt x="143" y="440"/>
                </a:cubicBezTo>
                <a:cubicBezTo>
                  <a:pt x="162" y="382"/>
                  <a:pt x="144" y="401"/>
                  <a:pt x="183" y="376"/>
                </a:cubicBezTo>
                <a:cubicBezTo>
                  <a:pt x="200" y="323"/>
                  <a:pt x="229" y="284"/>
                  <a:pt x="247" y="232"/>
                </a:cubicBezTo>
                <a:cubicBezTo>
                  <a:pt x="252" y="216"/>
                  <a:pt x="263" y="184"/>
                  <a:pt x="263" y="184"/>
                </a:cubicBezTo>
                <a:cubicBezTo>
                  <a:pt x="265" y="162"/>
                  <a:pt x="266" y="141"/>
                  <a:pt x="271" y="120"/>
                </a:cubicBezTo>
                <a:cubicBezTo>
                  <a:pt x="274" y="103"/>
                  <a:pt x="287" y="72"/>
                  <a:pt x="287" y="72"/>
                </a:cubicBezTo>
                <a:cubicBezTo>
                  <a:pt x="281" y="56"/>
                  <a:pt x="287" y="29"/>
                  <a:pt x="271" y="24"/>
                </a:cubicBezTo>
                <a:cubicBezTo>
                  <a:pt x="263" y="21"/>
                  <a:pt x="251" y="23"/>
                  <a:pt x="247" y="16"/>
                </a:cubicBezTo>
                <a:cubicBezTo>
                  <a:pt x="243" y="11"/>
                  <a:pt x="252" y="5"/>
                  <a:pt x="25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6553200" y="3733800"/>
            <a:ext cx="884238" cy="2120900"/>
          </a:xfrm>
          <a:custGeom>
            <a:avLst/>
            <a:gdLst>
              <a:gd name="T0" fmla="*/ 234 w 509"/>
              <a:gd name="T1" fmla="*/ 16 h 1336"/>
              <a:gd name="T2" fmla="*/ 194 w 509"/>
              <a:gd name="T3" fmla="*/ 96 h 1336"/>
              <a:gd name="T4" fmla="*/ 194 w 509"/>
              <a:gd name="T5" fmla="*/ 96 h 1336"/>
              <a:gd name="T6" fmla="*/ 186 w 509"/>
              <a:gd name="T7" fmla="*/ 120 h 1336"/>
              <a:gd name="T8" fmla="*/ 130 w 509"/>
              <a:gd name="T9" fmla="*/ 192 h 1336"/>
              <a:gd name="T10" fmla="*/ 74 w 509"/>
              <a:gd name="T11" fmla="*/ 384 h 1336"/>
              <a:gd name="T12" fmla="*/ 82 w 509"/>
              <a:gd name="T13" fmla="*/ 424 h 1336"/>
              <a:gd name="T14" fmla="*/ 90 w 509"/>
              <a:gd name="T15" fmla="*/ 536 h 1336"/>
              <a:gd name="T16" fmla="*/ 106 w 509"/>
              <a:gd name="T17" fmla="*/ 584 h 1336"/>
              <a:gd name="T18" fmla="*/ 106 w 509"/>
              <a:gd name="T19" fmla="*/ 800 h 1336"/>
              <a:gd name="T20" fmla="*/ 90 w 509"/>
              <a:gd name="T21" fmla="*/ 848 h 1336"/>
              <a:gd name="T22" fmla="*/ 98 w 509"/>
              <a:gd name="T23" fmla="*/ 648 h 1336"/>
              <a:gd name="T24" fmla="*/ 18 w 509"/>
              <a:gd name="T25" fmla="*/ 536 h 1336"/>
              <a:gd name="T26" fmla="*/ 10 w 509"/>
              <a:gd name="T27" fmla="*/ 512 h 1336"/>
              <a:gd name="T28" fmla="*/ 2 w 509"/>
              <a:gd name="T29" fmla="*/ 536 h 1336"/>
              <a:gd name="T30" fmla="*/ 18 w 509"/>
              <a:gd name="T31" fmla="*/ 560 h 1336"/>
              <a:gd name="T32" fmla="*/ 82 w 509"/>
              <a:gd name="T33" fmla="*/ 704 h 1336"/>
              <a:gd name="T34" fmla="*/ 10 w 509"/>
              <a:gd name="T35" fmla="*/ 576 h 1336"/>
              <a:gd name="T36" fmla="*/ 114 w 509"/>
              <a:gd name="T37" fmla="*/ 320 h 1336"/>
              <a:gd name="T38" fmla="*/ 146 w 509"/>
              <a:gd name="T39" fmla="*/ 248 h 1336"/>
              <a:gd name="T40" fmla="*/ 218 w 509"/>
              <a:gd name="T41" fmla="*/ 48 h 1336"/>
              <a:gd name="T42" fmla="*/ 282 w 509"/>
              <a:gd name="T43" fmla="*/ 0 h 1336"/>
              <a:gd name="T44" fmla="*/ 370 w 509"/>
              <a:gd name="T45" fmla="*/ 32 h 1336"/>
              <a:gd name="T46" fmla="*/ 418 w 509"/>
              <a:gd name="T47" fmla="*/ 112 h 1336"/>
              <a:gd name="T48" fmla="*/ 474 w 509"/>
              <a:gd name="T49" fmla="*/ 288 h 1336"/>
              <a:gd name="T50" fmla="*/ 490 w 509"/>
              <a:gd name="T51" fmla="*/ 392 h 1336"/>
              <a:gd name="T52" fmla="*/ 506 w 509"/>
              <a:gd name="T53" fmla="*/ 440 h 1336"/>
              <a:gd name="T54" fmla="*/ 482 w 509"/>
              <a:gd name="T55" fmla="*/ 720 h 1336"/>
              <a:gd name="T56" fmla="*/ 434 w 509"/>
              <a:gd name="T57" fmla="*/ 920 h 1336"/>
              <a:gd name="T58" fmla="*/ 426 w 509"/>
              <a:gd name="T59" fmla="*/ 984 h 1336"/>
              <a:gd name="T60" fmla="*/ 442 w 509"/>
              <a:gd name="T61" fmla="*/ 1032 h 1336"/>
              <a:gd name="T62" fmla="*/ 386 w 509"/>
              <a:gd name="T63" fmla="*/ 1248 h 1336"/>
              <a:gd name="T64" fmla="*/ 370 w 509"/>
              <a:gd name="T65" fmla="*/ 1296 h 1336"/>
              <a:gd name="T66" fmla="*/ 298 w 509"/>
              <a:gd name="T67" fmla="*/ 1328 h 1336"/>
              <a:gd name="T68" fmla="*/ 274 w 509"/>
              <a:gd name="T69" fmla="*/ 1336 h 1336"/>
              <a:gd name="T70" fmla="*/ 178 w 509"/>
              <a:gd name="T71" fmla="*/ 1304 h 1336"/>
              <a:gd name="T72" fmla="*/ 130 w 509"/>
              <a:gd name="T73" fmla="*/ 1200 h 1336"/>
              <a:gd name="T74" fmla="*/ 202 w 509"/>
              <a:gd name="T75" fmla="*/ 1032 h 1336"/>
              <a:gd name="T76" fmla="*/ 138 w 509"/>
              <a:gd name="T77" fmla="*/ 912 h 1336"/>
              <a:gd name="T78" fmla="*/ 42 w 509"/>
              <a:gd name="T79" fmla="*/ 720 h 1336"/>
              <a:gd name="T80" fmla="*/ 26 w 509"/>
              <a:gd name="T81" fmla="*/ 648 h 1336"/>
              <a:gd name="T82" fmla="*/ 10 w 509"/>
              <a:gd name="T83" fmla="*/ 600 h 1336"/>
              <a:gd name="T84" fmla="*/ 90 w 509"/>
              <a:gd name="T85" fmla="*/ 392 h 1336"/>
              <a:gd name="T86" fmla="*/ 106 w 509"/>
              <a:gd name="T87" fmla="*/ 368 h 1336"/>
              <a:gd name="T88" fmla="*/ 122 w 509"/>
              <a:gd name="T89" fmla="*/ 400 h 1336"/>
              <a:gd name="T90" fmla="*/ 146 w 509"/>
              <a:gd name="T91" fmla="*/ 408 h 1336"/>
              <a:gd name="T92" fmla="*/ 138 w 509"/>
              <a:gd name="T93" fmla="*/ 400 h 1336"/>
              <a:gd name="T94" fmla="*/ 154 w 509"/>
              <a:gd name="T95" fmla="*/ 432 h 1336"/>
              <a:gd name="T96" fmla="*/ 122 w 509"/>
              <a:gd name="T97" fmla="*/ 400 h 1336"/>
              <a:gd name="T98" fmla="*/ 178 w 509"/>
              <a:gd name="T99" fmla="*/ 432 h 1336"/>
              <a:gd name="T100" fmla="*/ 122 w 509"/>
              <a:gd name="T101" fmla="*/ 400 h 1336"/>
              <a:gd name="T102" fmla="*/ 138 w 509"/>
              <a:gd name="T103" fmla="*/ 440 h 13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9"/>
              <a:gd name="T157" fmla="*/ 0 h 1336"/>
              <a:gd name="T158" fmla="*/ 509 w 509"/>
              <a:gd name="T159" fmla="*/ 1336 h 13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9" h="1336">
                <a:moveTo>
                  <a:pt x="234" y="16"/>
                </a:moveTo>
                <a:lnTo>
                  <a:pt x="194" y="96"/>
                </a:lnTo>
                <a:cubicBezTo>
                  <a:pt x="194" y="96"/>
                  <a:pt x="194" y="96"/>
                  <a:pt x="194" y="96"/>
                </a:cubicBezTo>
                <a:cubicBezTo>
                  <a:pt x="191" y="104"/>
                  <a:pt x="190" y="112"/>
                  <a:pt x="186" y="120"/>
                </a:cubicBezTo>
                <a:cubicBezTo>
                  <a:pt x="158" y="161"/>
                  <a:pt x="151" y="128"/>
                  <a:pt x="130" y="192"/>
                </a:cubicBezTo>
                <a:cubicBezTo>
                  <a:pt x="108" y="255"/>
                  <a:pt x="95" y="320"/>
                  <a:pt x="74" y="384"/>
                </a:cubicBezTo>
                <a:cubicBezTo>
                  <a:pt x="76" y="397"/>
                  <a:pt x="80" y="410"/>
                  <a:pt x="82" y="424"/>
                </a:cubicBezTo>
                <a:cubicBezTo>
                  <a:pt x="85" y="461"/>
                  <a:pt x="84" y="498"/>
                  <a:pt x="90" y="536"/>
                </a:cubicBezTo>
                <a:cubicBezTo>
                  <a:pt x="92" y="552"/>
                  <a:pt x="106" y="584"/>
                  <a:pt x="106" y="584"/>
                </a:cubicBezTo>
                <a:cubicBezTo>
                  <a:pt x="113" y="678"/>
                  <a:pt x="120" y="704"/>
                  <a:pt x="106" y="800"/>
                </a:cubicBezTo>
                <a:cubicBezTo>
                  <a:pt x="103" y="816"/>
                  <a:pt x="90" y="848"/>
                  <a:pt x="90" y="848"/>
                </a:cubicBezTo>
                <a:cubicBezTo>
                  <a:pt x="80" y="779"/>
                  <a:pt x="88" y="716"/>
                  <a:pt x="98" y="648"/>
                </a:cubicBezTo>
                <a:cubicBezTo>
                  <a:pt x="75" y="580"/>
                  <a:pt x="66" y="584"/>
                  <a:pt x="18" y="536"/>
                </a:cubicBezTo>
                <a:cubicBezTo>
                  <a:pt x="15" y="528"/>
                  <a:pt x="18" y="512"/>
                  <a:pt x="10" y="512"/>
                </a:cubicBezTo>
                <a:cubicBezTo>
                  <a:pt x="1" y="512"/>
                  <a:pt x="0" y="527"/>
                  <a:pt x="2" y="536"/>
                </a:cubicBezTo>
                <a:cubicBezTo>
                  <a:pt x="3" y="545"/>
                  <a:pt x="13" y="551"/>
                  <a:pt x="18" y="560"/>
                </a:cubicBezTo>
                <a:cubicBezTo>
                  <a:pt x="41" y="607"/>
                  <a:pt x="52" y="659"/>
                  <a:pt x="82" y="704"/>
                </a:cubicBezTo>
                <a:cubicBezTo>
                  <a:pt x="68" y="648"/>
                  <a:pt x="40" y="621"/>
                  <a:pt x="10" y="576"/>
                </a:cubicBezTo>
                <a:cubicBezTo>
                  <a:pt x="16" y="478"/>
                  <a:pt x="26" y="378"/>
                  <a:pt x="114" y="320"/>
                </a:cubicBezTo>
                <a:cubicBezTo>
                  <a:pt x="133" y="262"/>
                  <a:pt x="120" y="286"/>
                  <a:pt x="146" y="248"/>
                </a:cubicBezTo>
                <a:cubicBezTo>
                  <a:pt x="154" y="185"/>
                  <a:pt x="162" y="85"/>
                  <a:pt x="218" y="48"/>
                </a:cubicBezTo>
                <a:cubicBezTo>
                  <a:pt x="237" y="19"/>
                  <a:pt x="253" y="18"/>
                  <a:pt x="282" y="0"/>
                </a:cubicBezTo>
                <a:cubicBezTo>
                  <a:pt x="313" y="10"/>
                  <a:pt x="341" y="13"/>
                  <a:pt x="370" y="32"/>
                </a:cubicBezTo>
                <a:cubicBezTo>
                  <a:pt x="383" y="59"/>
                  <a:pt x="408" y="82"/>
                  <a:pt x="418" y="112"/>
                </a:cubicBezTo>
                <a:cubicBezTo>
                  <a:pt x="436" y="168"/>
                  <a:pt x="462" y="229"/>
                  <a:pt x="474" y="288"/>
                </a:cubicBezTo>
                <a:cubicBezTo>
                  <a:pt x="480" y="322"/>
                  <a:pt x="482" y="357"/>
                  <a:pt x="490" y="392"/>
                </a:cubicBezTo>
                <a:cubicBezTo>
                  <a:pt x="493" y="408"/>
                  <a:pt x="506" y="440"/>
                  <a:pt x="506" y="440"/>
                </a:cubicBezTo>
                <a:cubicBezTo>
                  <a:pt x="499" y="528"/>
                  <a:pt x="509" y="636"/>
                  <a:pt x="482" y="720"/>
                </a:cubicBezTo>
                <a:cubicBezTo>
                  <a:pt x="472" y="787"/>
                  <a:pt x="455" y="855"/>
                  <a:pt x="434" y="920"/>
                </a:cubicBezTo>
                <a:cubicBezTo>
                  <a:pt x="431" y="941"/>
                  <a:pt x="424" y="962"/>
                  <a:pt x="426" y="984"/>
                </a:cubicBezTo>
                <a:cubicBezTo>
                  <a:pt x="427" y="1000"/>
                  <a:pt x="442" y="1032"/>
                  <a:pt x="442" y="1032"/>
                </a:cubicBezTo>
                <a:cubicBezTo>
                  <a:pt x="418" y="1102"/>
                  <a:pt x="409" y="1177"/>
                  <a:pt x="386" y="1248"/>
                </a:cubicBezTo>
                <a:cubicBezTo>
                  <a:pt x="380" y="1264"/>
                  <a:pt x="384" y="1286"/>
                  <a:pt x="370" y="1296"/>
                </a:cubicBezTo>
                <a:cubicBezTo>
                  <a:pt x="331" y="1321"/>
                  <a:pt x="355" y="1308"/>
                  <a:pt x="298" y="1328"/>
                </a:cubicBezTo>
                <a:cubicBezTo>
                  <a:pt x="290" y="1330"/>
                  <a:pt x="274" y="1336"/>
                  <a:pt x="274" y="1336"/>
                </a:cubicBezTo>
                <a:cubicBezTo>
                  <a:pt x="239" y="1324"/>
                  <a:pt x="208" y="1324"/>
                  <a:pt x="178" y="1304"/>
                </a:cubicBezTo>
                <a:cubicBezTo>
                  <a:pt x="148" y="1260"/>
                  <a:pt x="142" y="1248"/>
                  <a:pt x="130" y="1200"/>
                </a:cubicBezTo>
                <a:cubicBezTo>
                  <a:pt x="149" y="1140"/>
                  <a:pt x="167" y="1084"/>
                  <a:pt x="202" y="1032"/>
                </a:cubicBezTo>
                <a:cubicBezTo>
                  <a:pt x="186" y="984"/>
                  <a:pt x="182" y="941"/>
                  <a:pt x="138" y="912"/>
                </a:cubicBezTo>
                <a:cubicBezTo>
                  <a:pt x="90" y="840"/>
                  <a:pt x="56" y="804"/>
                  <a:pt x="42" y="720"/>
                </a:cubicBezTo>
                <a:cubicBezTo>
                  <a:pt x="54" y="682"/>
                  <a:pt x="40" y="681"/>
                  <a:pt x="26" y="648"/>
                </a:cubicBezTo>
                <a:cubicBezTo>
                  <a:pt x="19" y="632"/>
                  <a:pt x="10" y="600"/>
                  <a:pt x="10" y="600"/>
                </a:cubicBezTo>
                <a:cubicBezTo>
                  <a:pt x="16" y="526"/>
                  <a:pt x="1" y="414"/>
                  <a:pt x="90" y="392"/>
                </a:cubicBezTo>
                <a:cubicBezTo>
                  <a:pt x="95" y="384"/>
                  <a:pt x="106" y="368"/>
                  <a:pt x="106" y="368"/>
                </a:cubicBezTo>
                <a:cubicBezTo>
                  <a:pt x="111" y="378"/>
                  <a:pt x="113" y="391"/>
                  <a:pt x="122" y="400"/>
                </a:cubicBezTo>
                <a:cubicBezTo>
                  <a:pt x="127" y="405"/>
                  <a:pt x="137" y="408"/>
                  <a:pt x="146" y="408"/>
                </a:cubicBezTo>
                <a:cubicBezTo>
                  <a:pt x="149" y="408"/>
                  <a:pt x="140" y="402"/>
                  <a:pt x="138" y="400"/>
                </a:cubicBezTo>
                <a:cubicBezTo>
                  <a:pt x="155" y="426"/>
                  <a:pt x="154" y="414"/>
                  <a:pt x="154" y="432"/>
                </a:cubicBezTo>
                <a:cubicBezTo>
                  <a:pt x="143" y="421"/>
                  <a:pt x="106" y="400"/>
                  <a:pt x="122" y="400"/>
                </a:cubicBezTo>
                <a:cubicBezTo>
                  <a:pt x="143" y="400"/>
                  <a:pt x="178" y="432"/>
                  <a:pt x="178" y="432"/>
                </a:cubicBezTo>
                <a:cubicBezTo>
                  <a:pt x="159" y="421"/>
                  <a:pt x="143" y="395"/>
                  <a:pt x="122" y="400"/>
                </a:cubicBezTo>
                <a:cubicBezTo>
                  <a:pt x="107" y="402"/>
                  <a:pt x="138" y="440"/>
                  <a:pt x="138" y="44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6729413" y="2984500"/>
            <a:ext cx="255587" cy="673100"/>
          </a:xfrm>
          <a:custGeom>
            <a:avLst/>
            <a:gdLst>
              <a:gd name="T0" fmla="*/ 113 w 161"/>
              <a:gd name="T1" fmla="*/ 0 h 424"/>
              <a:gd name="T2" fmla="*/ 41 w 161"/>
              <a:gd name="T3" fmla="*/ 40 h 424"/>
              <a:gd name="T4" fmla="*/ 25 w 161"/>
              <a:gd name="T5" fmla="*/ 88 h 424"/>
              <a:gd name="T6" fmla="*/ 17 w 161"/>
              <a:gd name="T7" fmla="*/ 120 h 424"/>
              <a:gd name="T8" fmla="*/ 1 w 161"/>
              <a:gd name="T9" fmla="*/ 168 h 424"/>
              <a:gd name="T10" fmla="*/ 9 w 161"/>
              <a:gd name="T11" fmla="*/ 328 h 424"/>
              <a:gd name="T12" fmla="*/ 1 w 161"/>
              <a:gd name="T13" fmla="*/ 352 h 424"/>
              <a:gd name="T14" fmla="*/ 65 w 161"/>
              <a:gd name="T15" fmla="*/ 424 h 424"/>
              <a:gd name="T16" fmla="*/ 121 w 161"/>
              <a:gd name="T17" fmla="*/ 400 h 424"/>
              <a:gd name="T18" fmla="*/ 137 w 161"/>
              <a:gd name="T19" fmla="*/ 344 h 424"/>
              <a:gd name="T20" fmla="*/ 161 w 161"/>
              <a:gd name="T21" fmla="*/ 232 h 424"/>
              <a:gd name="T22" fmla="*/ 113 w 161"/>
              <a:gd name="T23" fmla="*/ 0 h 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1"/>
              <a:gd name="T37" fmla="*/ 0 h 424"/>
              <a:gd name="T38" fmla="*/ 161 w 161"/>
              <a:gd name="T39" fmla="*/ 424 h 4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1" h="424">
                <a:moveTo>
                  <a:pt x="113" y="0"/>
                </a:moveTo>
                <a:cubicBezTo>
                  <a:pt x="88" y="16"/>
                  <a:pt x="65" y="23"/>
                  <a:pt x="41" y="40"/>
                </a:cubicBezTo>
                <a:cubicBezTo>
                  <a:pt x="35" y="56"/>
                  <a:pt x="29" y="71"/>
                  <a:pt x="25" y="88"/>
                </a:cubicBezTo>
                <a:cubicBezTo>
                  <a:pt x="22" y="98"/>
                  <a:pt x="20" y="109"/>
                  <a:pt x="17" y="120"/>
                </a:cubicBezTo>
                <a:cubicBezTo>
                  <a:pt x="12" y="136"/>
                  <a:pt x="1" y="168"/>
                  <a:pt x="1" y="168"/>
                </a:cubicBezTo>
                <a:cubicBezTo>
                  <a:pt x="11" y="208"/>
                  <a:pt x="5" y="289"/>
                  <a:pt x="9" y="328"/>
                </a:cubicBezTo>
                <a:cubicBezTo>
                  <a:pt x="6" y="336"/>
                  <a:pt x="0" y="343"/>
                  <a:pt x="1" y="352"/>
                </a:cubicBezTo>
                <a:cubicBezTo>
                  <a:pt x="7" y="411"/>
                  <a:pt x="24" y="397"/>
                  <a:pt x="65" y="424"/>
                </a:cubicBezTo>
                <a:cubicBezTo>
                  <a:pt x="84" y="419"/>
                  <a:pt x="107" y="417"/>
                  <a:pt x="121" y="400"/>
                </a:cubicBezTo>
                <a:cubicBezTo>
                  <a:pt x="125" y="394"/>
                  <a:pt x="136" y="345"/>
                  <a:pt x="137" y="344"/>
                </a:cubicBezTo>
                <a:cubicBezTo>
                  <a:pt x="145" y="306"/>
                  <a:pt x="154" y="270"/>
                  <a:pt x="161" y="232"/>
                </a:cubicBezTo>
                <a:cubicBezTo>
                  <a:pt x="145" y="152"/>
                  <a:pt x="113" y="83"/>
                  <a:pt x="113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Planes Activity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 your sheet of blank paper.</a:t>
            </a:r>
          </a:p>
          <a:p>
            <a:pPr eaLnBrk="1" hangingPunct="1"/>
            <a:r>
              <a:rPr lang="en-US" smtClean="0"/>
              <a:t>Fold it into quarters.</a:t>
            </a:r>
          </a:p>
          <a:p>
            <a:pPr eaLnBrk="1" hangingPunct="1"/>
            <a:r>
              <a:rPr lang="en-US" smtClean="0"/>
              <a:t>For each square:</a:t>
            </a:r>
          </a:p>
          <a:p>
            <a:pPr lvl="1" eaLnBrk="1" hangingPunct="1"/>
            <a:r>
              <a:rPr lang="en-US" smtClean="0"/>
              <a:t>Provide a Title</a:t>
            </a:r>
          </a:p>
          <a:p>
            <a:pPr lvl="1" eaLnBrk="1" hangingPunct="1"/>
            <a:r>
              <a:rPr lang="en-US" smtClean="0"/>
              <a:t>Provide a definition </a:t>
            </a:r>
          </a:p>
          <a:p>
            <a:pPr lvl="1" eaLnBrk="1" hangingPunct="1"/>
            <a:r>
              <a:rPr lang="en-US" smtClean="0"/>
              <a:t>Provide an illustration.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Planes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smtClean="0"/>
              <a:t>Median</a:t>
            </a:r>
            <a:endParaRPr lang="en-US" sz="4400" smtClean="0">
              <a:solidFill>
                <a:schemeClr val="bg2"/>
              </a:solidFill>
            </a:endParaRP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smtClean="0">
                <a:solidFill>
                  <a:schemeClr val="tx2"/>
                </a:solidFill>
              </a:rPr>
              <a:t>Sagittal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smtClean="0">
                <a:solidFill>
                  <a:schemeClr val="tx2"/>
                </a:solidFill>
              </a:rPr>
              <a:t>Transverse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smtClean="0">
                <a:solidFill>
                  <a:schemeClr val="tx2"/>
                </a:solidFill>
              </a:rPr>
              <a:t>Dorsal</a:t>
            </a:r>
          </a:p>
          <a:p>
            <a:pPr marL="812800" indent="-812800" eaLnBrk="1" hangingPunct="1">
              <a:lnSpc>
                <a:spcPct val="90000"/>
              </a:lnSpc>
            </a:pPr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5800" y="1524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Body Planes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685800" y="1524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6" descr="scan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90550"/>
            <a:ext cx="1443038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362200" y="2514600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Median Plane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2514600" y="3581400"/>
            <a:ext cx="632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Divides the body from head to tail into 2 equal sides, right and left.</a:t>
            </a:r>
          </a:p>
        </p:txBody>
      </p:sp>
      <p:sp>
        <p:nvSpPr>
          <p:cNvPr id="1843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828800" y="6553200"/>
            <a:ext cx="7315200" cy="304800"/>
          </a:xfrm>
          <a:noFill/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1200" b="1" smtClean="0"/>
              <a:t>Source: Veterinary Medical Terminology, 2nd edition by Dawn E. Christenson</a:t>
            </a:r>
            <a:endParaRPr lang="en-US" sz="12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Body Planes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19200" y="1524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343400" y="25146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4400">
                <a:solidFill>
                  <a:schemeClr val="tx2"/>
                </a:solidFill>
              </a:rPr>
              <a:t>Sagittal Plane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657600" y="3733800"/>
            <a:ext cx="548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sz="3200">
                <a:solidFill>
                  <a:schemeClr val="tx2"/>
                </a:solidFill>
              </a:rPr>
              <a:t>Divides the body from head to tail into 2 (not necessarily into equal sides), </a:t>
            </a:r>
            <a:r>
              <a:rPr lang="en-US" sz="3200" u="sng">
                <a:solidFill>
                  <a:schemeClr val="tx2"/>
                </a:solidFill>
              </a:rPr>
              <a:t>right</a:t>
            </a:r>
            <a:r>
              <a:rPr lang="en-US" sz="3200">
                <a:solidFill>
                  <a:schemeClr val="tx2"/>
                </a:solidFill>
              </a:rPr>
              <a:t> and </a:t>
            </a:r>
            <a:r>
              <a:rPr lang="en-US" sz="3200" u="sng">
                <a:solidFill>
                  <a:schemeClr val="tx2"/>
                </a:solidFill>
              </a:rPr>
              <a:t>left.</a:t>
            </a:r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19462" name="Picture 8" descr="scan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1513"/>
            <a:ext cx="2322513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scan0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685800"/>
            <a:ext cx="1443038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828800" y="6553200"/>
            <a:ext cx="7315200" cy="304800"/>
          </a:xfrm>
          <a:noFill/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1200" b="1" smtClean="0"/>
              <a:t>Source: Veterinary Medical Terminology, 2nd edition by Dawn E. Christenson</a:t>
            </a:r>
            <a:endParaRPr lang="en-US" sz="12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Body Planes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5800" y="1143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09600" y="15240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Dorsal plane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4400">
                <a:solidFill>
                  <a:schemeClr val="tx2"/>
                </a:solidFill>
              </a:rPr>
              <a:t>-divides the body into </a:t>
            </a:r>
            <a:r>
              <a:rPr lang="en-US" sz="4400" u="sng">
                <a:solidFill>
                  <a:schemeClr val="tx2"/>
                </a:solidFill>
              </a:rPr>
              <a:t>dorsal </a:t>
            </a:r>
            <a:r>
              <a:rPr lang="en-US" sz="4400">
                <a:solidFill>
                  <a:schemeClr val="tx2"/>
                </a:solidFill>
              </a:rPr>
              <a:t>and </a:t>
            </a:r>
            <a:r>
              <a:rPr lang="en-US" sz="4400" u="sng">
                <a:solidFill>
                  <a:schemeClr val="tx2"/>
                </a:solidFill>
              </a:rPr>
              <a:t>ventral</a:t>
            </a:r>
            <a:r>
              <a:rPr lang="en-US" sz="4400">
                <a:solidFill>
                  <a:schemeClr val="tx2"/>
                </a:solidFill>
              </a:rPr>
              <a:t> parts</a:t>
            </a:r>
          </a:p>
        </p:txBody>
      </p:sp>
      <p:pic>
        <p:nvPicPr>
          <p:cNvPr id="20485" name="Picture 7" descr="scan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52800"/>
            <a:ext cx="678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828800" y="6553200"/>
            <a:ext cx="7315200" cy="304800"/>
          </a:xfrm>
          <a:noFill/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1200" b="1" smtClean="0"/>
              <a:t>Source: Veterinary Medical Terminology, 2nd edition by Dawn E. Christenson</a:t>
            </a:r>
            <a:endParaRPr lang="en-US" sz="12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Body Planes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38200" y="1143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648200" y="1828800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Transverse plane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4400">
                <a:solidFill>
                  <a:schemeClr val="tx2"/>
                </a:solidFill>
              </a:rPr>
              <a:t/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- divides the body/limb into </a:t>
            </a:r>
            <a:r>
              <a:rPr lang="en-US" sz="3600" u="sng">
                <a:solidFill>
                  <a:schemeClr val="tx2"/>
                </a:solidFill>
              </a:rPr>
              <a:t>cranial</a:t>
            </a:r>
            <a:r>
              <a:rPr lang="en-US" sz="3600">
                <a:solidFill>
                  <a:schemeClr val="tx2"/>
                </a:solidFill>
              </a:rPr>
              <a:t> and </a:t>
            </a:r>
            <a:r>
              <a:rPr lang="en-US" sz="3600" u="sng">
                <a:solidFill>
                  <a:schemeClr val="tx2"/>
                </a:solidFill>
              </a:rPr>
              <a:t>caudal</a:t>
            </a:r>
            <a:r>
              <a:rPr lang="en-US" sz="3600">
                <a:solidFill>
                  <a:schemeClr val="tx2"/>
                </a:solidFill>
              </a:rPr>
              <a:t> portions.</a:t>
            </a:r>
            <a:br>
              <a:rPr lang="en-US" sz="3600">
                <a:solidFill>
                  <a:schemeClr val="tx2"/>
                </a:solidFill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495800" y="3733800"/>
            <a:ext cx="464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2151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828800" y="6553200"/>
            <a:ext cx="7315200" cy="304800"/>
          </a:xfrm>
          <a:noFill/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1200" b="1" smtClean="0"/>
              <a:t>Source: Veterinary Medical Terminology, 2nd edition by Dawn E. Christenson</a:t>
            </a:r>
            <a:endParaRPr lang="en-US" sz="1200" smtClean="0">
              <a:solidFill>
                <a:schemeClr val="bg2"/>
              </a:solidFill>
            </a:endParaRPr>
          </a:p>
        </p:txBody>
      </p:sp>
      <p:pic>
        <p:nvPicPr>
          <p:cNvPr id="21511" name="Picture 9" descr="scan0007"/>
          <p:cNvPicPr>
            <a:picLocks noChangeAspect="1" noChangeArrowheads="1"/>
          </p:cNvPicPr>
          <p:nvPr/>
        </p:nvPicPr>
        <p:blipFill>
          <a:blip r:embed="rId3"/>
          <a:srcRect l="-151"/>
          <a:stretch>
            <a:fillRect/>
          </a:stretch>
        </p:blipFill>
        <p:spPr bwMode="auto">
          <a:xfrm>
            <a:off x="0" y="1447800"/>
            <a:ext cx="43434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Introduction to Veterinary Medical Terminology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BODY PLANES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Body Planes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dirty="0">
                <a:solidFill>
                  <a:schemeClr val="tx2"/>
                </a:solidFill>
              </a:rPr>
              <a:t>Median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dirty="0" err="1" smtClean="0">
                <a:solidFill>
                  <a:schemeClr val="tx2"/>
                </a:solidFill>
              </a:rPr>
              <a:t>Sagittal</a:t>
            </a:r>
            <a:endParaRPr lang="en-US" sz="4400" dirty="0" smtClean="0">
              <a:solidFill>
                <a:schemeClr val="tx2"/>
              </a:solidFill>
            </a:endParaRP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dirty="0" smtClean="0">
                <a:solidFill>
                  <a:schemeClr val="tx2"/>
                </a:solidFill>
              </a:rPr>
              <a:t>Transverse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4400" dirty="0" smtClean="0">
                <a:solidFill>
                  <a:schemeClr val="tx2"/>
                </a:solidFill>
              </a:rPr>
              <a:t>Dorsal</a:t>
            </a:r>
          </a:p>
          <a:p>
            <a:pPr marL="812800" indent="-812800" eaLnBrk="1" hangingPunct="1">
              <a:lnSpc>
                <a:spcPct val="90000"/>
              </a:lnSpc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1524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Gummi</a:t>
            </a:r>
            <a:r>
              <a:rPr lang="en-US" dirty="0" smtClean="0"/>
              <a:t> Bear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student:</a:t>
            </a:r>
          </a:p>
          <a:p>
            <a:pPr lvl="1"/>
            <a:r>
              <a:rPr lang="en-US" dirty="0" smtClean="0"/>
              <a:t>1 Lab Sheet</a:t>
            </a:r>
          </a:p>
          <a:p>
            <a:pPr lvl="1"/>
            <a:r>
              <a:rPr lang="en-US" dirty="0" smtClean="0"/>
              <a:t>1 plastic knife</a:t>
            </a:r>
          </a:p>
          <a:p>
            <a:pPr lvl="1"/>
            <a:r>
              <a:rPr lang="en-US" dirty="0" smtClean="0"/>
              <a:t>1 Plate</a:t>
            </a:r>
          </a:p>
          <a:p>
            <a:pPr lvl="1"/>
            <a:r>
              <a:rPr lang="en-US" dirty="0" smtClean="0"/>
              <a:t>1 Napkin</a:t>
            </a:r>
          </a:p>
          <a:p>
            <a:pPr lvl="1"/>
            <a:r>
              <a:rPr lang="en-US" dirty="0" smtClean="0"/>
              <a:t>One Baggie of </a:t>
            </a:r>
            <a:r>
              <a:rPr lang="en-US" dirty="0" err="1" smtClean="0"/>
              <a:t>Gummi</a:t>
            </a:r>
            <a:r>
              <a:rPr lang="en-US" dirty="0" smtClean="0"/>
              <a:t> Bears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sz="4400" dirty="0">
                <a:solidFill>
                  <a:schemeClr val="tx2"/>
                </a:solidFill>
              </a:rPr>
              <a:t>Review</a:t>
            </a:r>
            <a:r>
              <a:rPr lang="en-US" sz="4400" dirty="0" smtClean="0"/>
              <a:t> </a:t>
            </a:r>
            <a:r>
              <a:rPr lang="en-US" sz="4400" dirty="0">
                <a:solidFill>
                  <a:schemeClr val="tx2"/>
                </a:solidFill>
              </a:rPr>
              <a:t>Directional Terms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sz="4400" dirty="0" smtClean="0">
                <a:solidFill>
                  <a:schemeClr val="tx2"/>
                </a:solidFill>
              </a:rPr>
              <a:t>Body Planes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III. 	</a:t>
            </a:r>
            <a:r>
              <a:rPr lang="en-US" sz="4400" dirty="0" err="1" smtClean="0">
                <a:solidFill>
                  <a:schemeClr val="tx2"/>
                </a:solidFill>
              </a:rPr>
              <a:t>Gummi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smtClean="0">
                <a:solidFill>
                  <a:schemeClr val="tx2"/>
                </a:solidFill>
              </a:rPr>
              <a:t>Bear Dissection Lab</a:t>
            </a:r>
            <a:endParaRPr lang="en-US" sz="4400" dirty="0" smtClean="0">
              <a:solidFill>
                <a:schemeClr val="tx2"/>
              </a:solidFill>
            </a:endParaRP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IV. 	Review Quiz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1524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/>
          <a:lstStyle/>
          <a:p>
            <a:pPr eaLnBrk="1" hangingPunct="1"/>
            <a:r>
              <a:rPr lang="en-US" smtClean="0"/>
              <a:t>Common Terms for Body Parts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Head - cranium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Neck - cervical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Trunk - thorax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Body - Soma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Belly - abdomen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Front/back leg - front/hind; extremities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Paw - carpus/tarsus, metacarpus/metatarsus, phalanges</a:t>
            </a:r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endParaRPr lang="en-US" sz="2400" smtClean="0"/>
          </a:p>
          <a:p>
            <a:pPr marL="812800" indent="-812800" eaLnBrk="1" hangingPunct="1">
              <a:lnSpc>
                <a:spcPct val="90000"/>
              </a:lnSpc>
              <a:buFontTx/>
              <a:buAutoNum type="arabicPeriod"/>
            </a:pPr>
            <a:endParaRPr lang="en-US" sz="240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5800" y="15240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Root Words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Dors - pertaining to the </a:t>
            </a:r>
            <a:r>
              <a:rPr lang="en-US" u="sng" smtClean="0"/>
              <a:t>back</a:t>
            </a:r>
            <a:r>
              <a:rPr lang="en-US" smtClean="0"/>
              <a:t>  (L. dorsum)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Ventr- pertaining to the </a:t>
            </a:r>
            <a:r>
              <a:rPr lang="en-US" u="sng" smtClean="0"/>
              <a:t>belly</a:t>
            </a:r>
            <a:r>
              <a:rPr lang="en-US" smtClean="0"/>
              <a:t> (L. ventrum)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Palm - pertaining to the </a:t>
            </a:r>
            <a:r>
              <a:rPr lang="en-US" u="sng" smtClean="0"/>
              <a:t>palm</a:t>
            </a:r>
            <a:r>
              <a:rPr lang="en-US" smtClean="0"/>
              <a:t> (humans) or sole of the forefeet (animals)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Plant - pertaining to the </a:t>
            </a:r>
            <a:r>
              <a:rPr lang="en-US" u="sng" smtClean="0"/>
              <a:t>sole</a:t>
            </a:r>
            <a:r>
              <a:rPr lang="en-US" smtClean="0"/>
              <a:t> of the </a:t>
            </a:r>
            <a:r>
              <a:rPr lang="en-US" u="sng" smtClean="0"/>
              <a:t>hindfeet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u="sng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12192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Root Words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Later/al - pertaining to the </a:t>
            </a:r>
            <a:r>
              <a:rPr lang="en-US" u="sng" smtClean="0"/>
              <a:t>side</a:t>
            </a:r>
            <a:r>
              <a:rPr lang="en-US" smtClean="0"/>
              <a:t>  (L. laterus)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Medi/al - pertaining to the </a:t>
            </a:r>
            <a:r>
              <a:rPr lang="en-US" u="sng" smtClean="0"/>
              <a:t>middle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Post - pertaining to the </a:t>
            </a:r>
            <a:r>
              <a:rPr lang="en-US" u="sng" smtClean="0"/>
              <a:t>rear</a:t>
            </a:r>
          </a:p>
          <a:p>
            <a:pPr eaLnBrk="1" hangingPunct="1">
              <a:lnSpc>
                <a:spcPct val="90000"/>
              </a:lnSpc>
            </a:pPr>
            <a:endParaRPr lang="en-US" u="sng" smtClean="0"/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Remember: The key to using directional terminology appropriately is to use a suitable point of reference.</a:t>
            </a:r>
            <a:endParaRPr lang="en-US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1219200"/>
            <a:ext cx="76962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19" name="Picture 3" descr="scan0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3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1152" y="4128"/>
              <a:ext cx="46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12800" indent="-812800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200" b="1"/>
                <a:t>Source: Veterinary Medical Terminology, 2nd edition by Dawn E. Christenson</a:t>
              </a:r>
              <a:endParaRPr lang="en-US" sz="1200">
                <a:solidFill>
                  <a:schemeClr val="bg2"/>
                </a:solidFill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960" y="2064"/>
              <a:ext cx="144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008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4224" y="1920"/>
              <a:ext cx="480" cy="17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1872" y="864"/>
              <a:ext cx="1440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1920" y="1344"/>
              <a:ext cx="12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3648" y="144"/>
              <a:ext cx="148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912" y="144"/>
              <a:ext cx="19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832" y="2784"/>
              <a:ext cx="62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4005" y="3035"/>
              <a:ext cx="467" cy="533"/>
            </a:xfrm>
            <a:custGeom>
              <a:avLst/>
              <a:gdLst>
                <a:gd name="T0" fmla="*/ 107 w 467"/>
                <a:gd name="T1" fmla="*/ 45 h 533"/>
                <a:gd name="T2" fmla="*/ 67 w 467"/>
                <a:gd name="T3" fmla="*/ 93 h 533"/>
                <a:gd name="T4" fmla="*/ 35 w 467"/>
                <a:gd name="T5" fmla="*/ 141 h 533"/>
                <a:gd name="T6" fmla="*/ 51 w 467"/>
                <a:gd name="T7" fmla="*/ 277 h 533"/>
                <a:gd name="T8" fmla="*/ 107 w 467"/>
                <a:gd name="T9" fmla="*/ 301 h 533"/>
                <a:gd name="T10" fmla="*/ 163 w 467"/>
                <a:gd name="T11" fmla="*/ 341 h 533"/>
                <a:gd name="T12" fmla="*/ 211 w 467"/>
                <a:gd name="T13" fmla="*/ 373 h 533"/>
                <a:gd name="T14" fmla="*/ 219 w 467"/>
                <a:gd name="T15" fmla="*/ 397 h 533"/>
                <a:gd name="T16" fmla="*/ 243 w 467"/>
                <a:gd name="T17" fmla="*/ 413 h 533"/>
                <a:gd name="T18" fmla="*/ 275 w 467"/>
                <a:gd name="T19" fmla="*/ 517 h 533"/>
                <a:gd name="T20" fmla="*/ 307 w 467"/>
                <a:gd name="T21" fmla="*/ 533 h 533"/>
                <a:gd name="T22" fmla="*/ 467 w 467"/>
                <a:gd name="T23" fmla="*/ 461 h 533"/>
                <a:gd name="T24" fmla="*/ 459 w 467"/>
                <a:gd name="T25" fmla="*/ 397 h 533"/>
                <a:gd name="T26" fmla="*/ 379 w 467"/>
                <a:gd name="T27" fmla="*/ 301 h 533"/>
                <a:gd name="T28" fmla="*/ 315 w 467"/>
                <a:gd name="T29" fmla="*/ 229 h 533"/>
                <a:gd name="T30" fmla="*/ 243 w 467"/>
                <a:gd name="T31" fmla="*/ 117 h 533"/>
                <a:gd name="T32" fmla="*/ 147 w 467"/>
                <a:gd name="T33" fmla="*/ 45 h 533"/>
                <a:gd name="T34" fmla="*/ 107 w 467"/>
                <a:gd name="T35" fmla="*/ 53 h 533"/>
                <a:gd name="T36" fmla="*/ 123 w 467"/>
                <a:gd name="T37" fmla="*/ 101 h 533"/>
                <a:gd name="T38" fmla="*/ 107 w 467"/>
                <a:gd name="T39" fmla="*/ 45 h 5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7"/>
                <a:gd name="T61" fmla="*/ 0 h 533"/>
                <a:gd name="T62" fmla="*/ 467 w 467"/>
                <a:gd name="T63" fmla="*/ 533 h 53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7" h="533">
                  <a:moveTo>
                    <a:pt x="107" y="45"/>
                  </a:moveTo>
                  <a:cubicBezTo>
                    <a:pt x="49" y="130"/>
                    <a:pt x="138" y="0"/>
                    <a:pt x="67" y="93"/>
                  </a:cubicBezTo>
                  <a:cubicBezTo>
                    <a:pt x="55" y="108"/>
                    <a:pt x="35" y="141"/>
                    <a:pt x="35" y="141"/>
                  </a:cubicBezTo>
                  <a:cubicBezTo>
                    <a:pt x="22" y="189"/>
                    <a:pt x="0" y="240"/>
                    <a:pt x="51" y="277"/>
                  </a:cubicBezTo>
                  <a:cubicBezTo>
                    <a:pt x="89" y="304"/>
                    <a:pt x="72" y="283"/>
                    <a:pt x="107" y="301"/>
                  </a:cubicBezTo>
                  <a:cubicBezTo>
                    <a:pt x="120" y="307"/>
                    <a:pt x="153" y="334"/>
                    <a:pt x="163" y="341"/>
                  </a:cubicBezTo>
                  <a:cubicBezTo>
                    <a:pt x="178" y="352"/>
                    <a:pt x="211" y="373"/>
                    <a:pt x="211" y="373"/>
                  </a:cubicBezTo>
                  <a:cubicBezTo>
                    <a:pt x="213" y="381"/>
                    <a:pt x="213" y="390"/>
                    <a:pt x="219" y="397"/>
                  </a:cubicBezTo>
                  <a:cubicBezTo>
                    <a:pt x="225" y="404"/>
                    <a:pt x="239" y="404"/>
                    <a:pt x="243" y="413"/>
                  </a:cubicBezTo>
                  <a:cubicBezTo>
                    <a:pt x="257" y="446"/>
                    <a:pt x="242" y="490"/>
                    <a:pt x="275" y="517"/>
                  </a:cubicBezTo>
                  <a:cubicBezTo>
                    <a:pt x="284" y="524"/>
                    <a:pt x="296" y="527"/>
                    <a:pt x="307" y="533"/>
                  </a:cubicBezTo>
                  <a:cubicBezTo>
                    <a:pt x="377" y="524"/>
                    <a:pt x="417" y="510"/>
                    <a:pt x="467" y="461"/>
                  </a:cubicBezTo>
                  <a:cubicBezTo>
                    <a:pt x="464" y="439"/>
                    <a:pt x="464" y="417"/>
                    <a:pt x="459" y="397"/>
                  </a:cubicBezTo>
                  <a:cubicBezTo>
                    <a:pt x="449" y="363"/>
                    <a:pt x="400" y="327"/>
                    <a:pt x="379" y="301"/>
                  </a:cubicBezTo>
                  <a:cubicBezTo>
                    <a:pt x="358" y="276"/>
                    <a:pt x="315" y="229"/>
                    <a:pt x="315" y="229"/>
                  </a:cubicBezTo>
                  <a:cubicBezTo>
                    <a:pt x="302" y="192"/>
                    <a:pt x="274" y="138"/>
                    <a:pt x="243" y="117"/>
                  </a:cubicBezTo>
                  <a:cubicBezTo>
                    <a:pt x="219" y="81"/>
                    <a:pt x="187" y="58"/>
                    <a:pt x="147" y="45"/>
                  </a:cubicBezTo>
                  <a:cubicBezTo>
                    <a:pt x="133" y="47"/>
                    <a:pt x="112" y="40"/>
                    <a:pt x="107" y="53"/>
                  </a:cubicBezTo>
                  <a:cubicBezTo>
                    <a:pt x="100" y="68"/>
                    <a:pt x="127" y="117"/>
                    <a:pt x="123" y="101"/>
                  </a:cubicBezTo>
                  <a:cubicBezTo>
                    <a:pt x="117" y="82"/>
                    <a:pt x="112" y="63"/>
                    <a:pt x="107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3554" y="3256"/>
              <a:ext cx="326" cy="480"/>
            </a:xfrm>
            <a:custGeom>
              <a:avLst/>
              <a:gdLst>
                <a:gd name="T0" fmla="*/ 94 w 326"/>
                <a:gd name="T1" fmla="*/ 0 h 480"/>
                <a:gd name="T2" fmla="*/ 46 w 326"/>
                <a:gd name="T3" fmla="*/ 32 h 480"/>
                <a:gd name="T4" fmla="*/ 22 w 326"/>
                <a:gd name="T5" fmla="*/ 48 h 480"/>
                <a:gd name="T6" fmla="*/ 46 w 326"/>
                <a:gd name="T7" fmla="*/ 200 h 480"/>
                <a:gd name="T8" fmla="*/ 54 w 326"/>
                <a:gd name="T9" fmla="*/ 248 h 480"/>
                <a:gd name="T10" fmla="*/ 46 w 326"/>
                <a:gd name="T11" fmla="*/ 272 h 480"/>
                <a:gd name="T12" fmla="*/ 62 w 326"/>
                <a:gd name="T13" fmla="*/ 296 h 480"/>
                <a:gd name="T14" fmla="*/ 94 w 326"/>
                <a:gd name="T15" fmla="*/ 400 h 480"/>
                <a:gd name="T16" fmla="*/ 134 w 326"/>
                <a:gd name="T17" fmla="*/ 448 h 480"/>
                <a:gd name="T18" fmla="*/ 182 w 326"/>
                <a:gd name="T19" fmla="*/ 480 h 480"/>
                <a:gd name="T20" fmla="*/ 294 w 326"/>
                <a:gd name="T21" fmla="*/ 448 h 480"/>
                <a:gd name="T22" fmla="*/ 310 w 326"/>
                <a:gd name="T23" fmla="*/ 424 h 480"/>
                <a:gd name="T24" fmla="*/ 326 w 326"/>
                <a:gd name="T25" fmla="*/ 376 h 480"/>
                <a:gd name="T26" fmla="*/ 246 w 326"/>
                <a:gd name="T27" fmla="*/ 256 h 480"/>
                <a:gd name="T28" fmla="*/ 102 w 326"/>
                <a:gd name="T29" fmla="*/ 32 h 480"/>
                <a:gd name="T30" fmla="*/ 94 w 326"/>
                <a:gd name="T31" fmla="*/ 0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480"/>
                <a:gd name="T50" fmla="*/ 326 w 326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480">
                  <a:moveTo>
                    <a:pt x="94" y="0"/>
                  </a:moveTo>
                  <a:cubicBezTo>
                    <a:pt x="78" y="10"/>
                    <a:pt x="62" y="21"/>
                    <a:pt x="46" y="32"/>
                  </a:cubicBezTo>
                  <a:cubicBezTo>
                    <a:pt x="38" y="37"/>
                    <a:pt x="22" y="48"/>
                    <a:pt x="22" y="48"/>
                  </a:cubicBezTo>
                  <a:cubicBezTo>
                    <a:pt x="0" y="113"/>
                    <a:pt x="5" y="139"/>
                    <a:pt x="46" y="200"/>
                  </a:cubicBezTo>
                  <a:cubicBezTo>
                    <a:pt x="48" y="216"/>
                    <a:pt x="54" y="231"/>
                    <a:pt x="54" y="248"/>
                  </a:cubicBezTo>
                  <a:cubicBezTo>
                    <a:pt x="54" y="256"/>
                    <a:pt x="44" y="263"/>
                    <a:pt x="46" y="272"/>
                  </a:cubicBezTo>
                  <a:cubicBezTo>
                    <a:pt x="47" y="281"/>
                    <a:pt x="57" y="287"/>
                    <a:pt x="62" y="296"/>
                  </a:cubicBezTo>
                  <a:cubicBezTo>
                    <a:pt x="78" y="328"/>
                    <a:pt x="73" y="369"/>
                    <a:pt x="94" y="400"/>
                  </a:cubicBezTo>
                  <a:cubicBezTo>
                    <a:pt x="108" y="421"/>
                    <a:pt x="112" y="431"/>
                    <a:pt x="134" y="448"/>
                  </a:cubicBezTo>
                  <a:cubicBezTo>
                    <a:pt x="149" y="459"/>
                    <a:pt x="182" y="480"/>
                    <a:pt x="182" y="480"/>
                  </a:cubicBezTo>
                  <a:cubicBezTo>
                    <a:pt x="225" y="472"/>
                    <a:pt x="253" y="464"/>
                    <a:pt x="294" y="448"/>
                  </a:cubicBezTo>
                  <a:cubicBezTo>
                    <a:pt x="299" y="440"/>
                    <a:pt x="306" y="432"/>
                    <a:pt x="310" y="424"/>
                  </a:cubicBezTo>
                  <a:cubicBezTo>
                    <a:pt x="316" y="408"/>
                    <a:pt x="326" y="376"/>
                    <a:pt x="326" y="376"/>
                  </a:cubicBezTo>
                  <a:cubicBezTo>
                    <a:pt x="305" y="315"/>
                    <a:pt x="266" y="302"/>
                    <a:pt x="246" y="256"/>
                  </a:cubicBezTo>
                  <a:cubicBezTo>
                    <a:pt x="215" y="188"/>
                    <a:pt x="176" y="56"/>
                    <a:pt x="102" y="32"/>
                  </a:cubicBezTo>
                  <a:cubicBezTo>
                    <a:pt x="45" y="43"/>
                    <a:pt x="53" y="50"/>
                    <a:pt x="94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1565" y="3119"/>
              <a:ext cx="331" cy="249"/>
            </a:xfrm>
            <a:custGeom>
              <a:avLst/>
              <a:gdLst>
                <a:gd name="T0" fmla="*/ 27 w 331"/>
                <a:gd name="T1" fmla="*/ 1 h 249"/>
                <a:gd name="T2" fmla="*/ 51 w 331"/>
                <a:gd name="T3" fmla="*/ 9 h 249"/>
                <a:gd name="T4" fmla="*/ 75 w 331"/>
                <a:gd name="T5" fmla="*/ 1 h 249"/>
                <a:gd name="T6" fmla="*/ 147 w 331"/>
                <a:gd name="T7" fmla="*/ 33 h 249"/>
                <a:gd name="T8" fmla="*/ 195 w 331"/>
                <a:gd name="T9" fmla="*/ 49 h 249"/>
                <a:gd name="T10" fmla="*/ 219 w 331"/>
                <a:gd name="T11" fmla="*/ 57 h 249"/>
                <a:gd name="T12" fmla="*/ 283 w 331"/>
                <a:gd name="T13" fmla="*/ 113 h 249"/>
                <a:gd name="T14" fmla="*/ 331 w 331"/>
                <a:gd name="T15" fmla="*/ 177 h 249"/>
                <a:gd name="T16" fmla="*/ 307 w 331"/>
                <a:gd name="T17" fmla="*/ 225 h 249"/>
                <a:gd name="T18" fmla="*/ 259 w 331"/>
                <a:gd name="T19" fmla="*/ 241 h 249"/>
                <a:gd name="T20" fmla="*/ 235 w 331"/>
                <a:gd name="T21" fmla="*/ 249 h 249"/>
                <a:gd name="T22" fmla="*/ 187 w 331"/>
                <a:gd name="T23" fmla="*/ 217 h 249"/>
                <a:gd name="T24" fmla="*/ 163 w 331"/>
                <a:gd name="T25" fmla="*/ 209 h 249"/>
                <a:gd name="T26" fmla="*/ 115 w 331"/>
                <a:gd name="T27" fmla="*/ 177 h 249"/>
                <a:gd name="T28" fmla="*/ 91 w 331"/>
                <a:gd name="T29" fmla="*/ 161 h 249"/>
                <a:gd name="T30" fmla="*/ 75 w 331"/>
                <a:gd name="T31" fmla="*/ 137 h 249"/>
                <a:gd name="T32" fmla="*/ 51 w 331"/>
                <a:gd name="T33" fmla="*/ 121 h 249"/>
                <a:gd name="T34" fmla="*/ 19 w 331"/>
                <a:gd name="T35" fmla="*/ 73 h 249"/>
                <a:gd name="T36" fmla="*/ 43 w 331"/>
                <a:gd name="T37" fmla="*/ 9 h 249"/>
                <a:gd name="T38" fmla="*/ 27 w 331"/>
                <a:gd name="T39" fmla="*/ 1 h 2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1"/>
                <a:gd name="T61" fmla="*/ 0 h 249"/>
                <a:gd name="T62" fmla="*/ 331 w 331"/>
                <a:gd name="T63" fmla="*/ 249 h 2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1" h="249">
                  <a:moveTo>
                    <a:pt x="27" y="1"/>
                  </a:moveTo>
                  <a:cubicBezTo>
                    <a:pt x="35" y="3"/>
                    <a:pt x="42" y="9"/>
                    <a:pt x="51" y="9"/>
                  </a:cubicBezTo>
                  <a:cubicBezTo>
                    <a:pt x="59" y="9"/>
                    <a:pt x="66" y="0"/>
                    <a:pt x="75" y="1"/>
                  </a:cubicBezTo>
                  <a:cubicBezTo>
                    <a:pt x="138" y="8"/>
                    <a:pt x="105" y="14"/>
                    <a:pt x="147" y="33"/>
                  </a:cubicBezTo>
                  <a:cubicBezTo>
                    <a:pt x="162" y="39"/>
                    <a:pt x="179" y="43"/>
                    <a:pt x="195" y="49"/>
                  </a:cubicBezTo>
                  <a:cubicBezTo>
                    <a:pt x="203" y="51"/>
                    <a:pt x="219" y="57"/>
                    <a:pt x="219" y="57"/>
                  </a:cubicBezTo>
                  <a:cubicBezTo>
                    <a:pt x="257" y="114"/>
                    <a:pt x="232" y="100"/>
                    <a:pt x="283" y="113"/>
                  </a:cubicBezTo>
                  <a:cubicBezTo>
                    <a:pt x="310" y="131"/>
                    <a:pt x="320" y="145"/>
                    <a:pt x="331" y="177"/>
                  </a:cubicBezTo>
                  <a:cubicBezTo>
                    <a:pt x="326" y="190"/>
                    <a:pt x="320" y="216"/>
                    <a:pt x="307" y="225"/>
                  </a:cubicBezTo>
                  <a:cubicBezTo>
                    <a:pt x="292" y="233"/>
                    <a:pt x="275" y="235"/>
                    <a:pt x="259" y="241"/>
                  </a:cubicBezTo>
                  <a:cubicBezTo>
                    <a:pt x="251" y="243"/>
                    <a:pt x="235" y="249"/>
                    <a:pt x="235" y="249"/>
                  </a:cubicBezTo>
                  <a:cubicBezTo>
                    <a:pt x="219" y="238"/>
                    <a:pt x="205" y="223"/>
                    <a:pt x="187" y="217"/>
                  </a:cubicBezTo>
                  <a:cubicBezTo>
                    <a:pt x="179" y="214"/>
                    <a:pt x="170" y="213"/>
                    <a:pt x="163" y="209"/>
                  </a:cubicBezTo>
                  <a:cubicBezTo>
                    <a:pt x="146" y="199"/>
                    <a:pt x="131" y="187"/>
                    <a:pt x="115" y="177"/>
                  </a:cubicBezTo>
                  <a:cubicBezTo>
                    <a:pt x="107" y="171"/>
                    <a:pt x="91" y="161"/>
                    <a:pt x="91" y="161"/>
                  </a:cubicBezTo>
                  <a:cubicBezTo>
                    <a:pt x="85" y="153"/>
                    <a:pt x="81" y="143"/>
                    <a:pt x="75" y="137"/>
                  </a:cubicBezTo>
                  <a:cubicBezTo>
                    <a:pt x="68" y="130"/>
                    <a:pt x="57" y="128"/>
                    <a:pt x="51" y="121"/>
                  </a:cubicBezTo>
                  <a:cubicBezTo>
                    <a:pt x="38" y="106"/>
                    <a:pt x="19" y="73"/>
                    <a:pt x="19" y="73"/>
                  </a:cubicBezTo>
                  <a:cubicBezTo>
                    <a:pt x="9" y="33"/>
                    <a:pt x="0" y="23"/>
                    <a:pt x="43" y="9"/>
                  </a:cubicBezTo>
                  <a:cubicBezTo>
                    <a:pt x="67" y="45"/>
                    <a:pt x="65" y="39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873" y="272"/>
              <a:ext cx="287" cy="472"/>
            </a:xfrm>
            <a:custGeom>
              <a:avLst/>
              <a:gdLst>
                <a:gd name="T0" fmla="*/ 255 w 287"/>
                <a:gd name="T1" fmla="*/ 0 h 472"/>
                <a:gd name="T2" fmla="*/ 79 w 287"/>
                <a:gd name="T3" fmla="*/ 168 h 472"/>
                <a:gd name="T4" fmla="*/ 55 w 287"/>
                <a:gd name="T5" fmla="*/ 288 h 472"/>
                <a:gd name="T6" fmla="*/ 31 w 287"/>
                <a:gd name="T7" fmla="*/ 336 h 472"/>
                <a:gd name="T8" fmla="*/ 55 w 287"/>
                <a:gd name="T9" fmla="*/ 472 h 472"/>
                <a:gd name="T10" fmla="*/ 143 w 287"/>
                <a:gd name="T11" fmla="*/ 440 h 472"/>
                <a:gd name="T12" fmla="*/ 183 w 287"/>
                <a:gd name="T13" fmla="*/ 376 h 472"/>
                <a:gd name="T14" fmla="*/ 247 w 287"/>
                <a:gd name="T15" fmla="*/ 232 h 472"/>
                <a:gd name="T16" fmla="*/ 263 w 287"/>
                <a:gd name="T17" fmla="*/ 184 h 472"/>
                <a:gd name="T18" fmla="*/ 271 w 287"/>
                <a:gd name="T19" fmla="*/ 120 h 472"/>
                <a:gd name="T20" fmla="*/ 287 w 287"/>
                <a:gd name="T21" fmla="*/ 72 h 472"/>
                <a:gd name="T22" fmla="*/ 271 w 287"/>
                <a:gd name="T23" fmla="*/ 24 h 472"/>
                <a:gd name="T24" fmla="*/ 247 w 287"/>
                <a:gd name="T25" fmla="*/ 16 h 472"/>
                <a:gd name="T26" fmla="*/ 255 w 287"/>
                <a:gd name="T27" fmla="*/ 0 h 4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"/>
                <a:gd name="T43" fmla="*/ 0 h 472"/>
                <a:gd name="T44" fmla="*/ 287 w 287"/>
                <a:gd name="T45" fmla="*/ 472 h 4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" h="472">
                  <a:moveTo>
                    <a:pt x="255" y="0"/>
                  </a:moveTo>
                  <a:cubicBezTo>
                    <a:pt x="184" y="46"/>
                    <a:pt x="126" y="96"/>
                    <a:pt x="79" y="168"/>
                  </a:cubicBezTo>
                  <a:cubicBezTo>
                    <a:pt x="71" y="205"/>
                    <a:pt x="66" y="252"/>
                    <a:pt x="55" y="288"/>
                  </a:cubicBezTo>
                  <a:cubicBezTo>
                    <a:pt x="49" y="304"/>
                    <a:pt x="36" y="319"/>
                    <a:pt x="31" y="336"/>
                  </a:cubicBezTo>
                  <a:cubicBezTo>
                    <a:pt x="26" y="380"/>
                    <a:pt x="0" y="453"/>
                    <a:pt x="55" y="472"/>
                  </a:cubicBezTo>
                  <a:cubicBezTo>
                    <a:pt x="86" y="461"/>
                    <a:pt x="114" y="458"/>
                    <a:pt x="143" y="440"/>
                  </a:cubicBezTo>
                  <a:cubicBezTo>
                    <a:pt x="162" y="382"/>
                    <a:pt x="144" y="401"/>
                    <a:pt x="183" y="376"/>
                  </a:cubicBezTo>
                  <a:cubicBezTo>
                    <a:pt x="200" y="323"/>
                    <a:pt x="229" y="284"/>
                    <a:pt x="247" y="232"/>
                  </a:cubicBezTo>
                  <a:cubicBezTo>
                    <a:pt x="252" y="216"/>
                    <a:pt x="263" y="184"/>
                    <a:pt x="263" y="184"/>
                  </a:cubicBezTo>
                  <a:cubicBezTo>
                    <a:pt x="265" y="162"/>
                    <a:pt x="266" y="141"/>
                    <a:pt x="271" y="120"/>
                  </a:cubicBezTo>
                  <a:cubicBezTo>
                    <a:pt x="274" y="103"/>
                    <a:pt x="287" y="72"/>
                    <a:pt x="287" y="72"/>
                  </a:cubicBezTo>
                  <a:cubicBezTo>
                    <a:pt x="281" y="56"/>
                    <a:pt x="287" y="29"/>
                    <a:pt x="271" y="24"/>
                  </a:cubicBezTo>
                  <a:cubicBezTo>
                    <a:pt x="263" y="21"/>
                    <a:pt x="251" y="23"/>
                    <a:pt x="247" y="16"/>
                  </a:cubicBezTo>
                  <a:cubicBezTo>
                    <a:pt x="243" y="11"/>
                    <a:pt x="252" y="5"/>
                    <a:pt x="25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1056" y="3168"/>
              <a:ext cx="384" cy="624"/>
            </a:xfrm>
            <a:custGeom>
              <a:avLst/>
              <a:gdLst>
                <a:gd name="T0" fmla="*/ 17 w 257"/>
                <a:gd name="T1" fmla="*/ 0 h 440"/>
                <a:gd name="T2" fmla="*/ 65 w 257"/>
                <a:gd name="T3" fmla="*/ 64 h 440"/>
                <a:gd name="T4" fmla="*/ 81 w 257"/>
                <a:gd name="T5" fmla="*/ 88 h 440"/>
                <a:gd name="T6" fmla="*/ 129 w 257"/>
                <a:gd name="T7" fmla="*/ 120 h 440"/>
                <a:gd name="T8" fmla="*/ 177 w 257"/>
                <a:gd name="T9" fmla="*/ 192 h 440"/>
                <a:gd name="T10" fmla="*/ 233 w 257"/>
                <a:gd name="T11" fmla="*/ 336 h 440"/>
                <a:gd name="T12" fmla="*/ 241 w 257"/>
                <a:gd name="T13" fmla="*/ 368 h 440"/>
                <a:gd name="T14" fmla="*/ 257 w 257"/>
                <a:gd name="T15" fmla="*/ 416 h 440"/>
                <a:gd name="T16" fmla="*/ 185 w 257"/>
                <a:gd name="T17" fmla="*/ 408 h 440"/>
                <a:gd name="T18" fmla="*/ 129 w 257"/>
                <a:gd name="T19" fmla="*/ 312 h 440"/>
                <a:gd name="T20" fmla="*/ 105 w 257"/>
                <a:gd name="T21" fmla="*/ 200 h 440"/>
                <a:gd name="T22" fmla="*/ 65 w 257"/>
                <a:gd name="T23" fmla="*/ 152 h 440"/>
                <a:gd name="T24" fmla="*/ 17 w 257"/>
                <a:gd name="T25" fmla="*/ 0 h 4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7"/>
                <a:gd name="T40" fmla="*/ 0 h 440"/>
                <a:gd name="T41" fmla="*/ 257 w 257"/>
                <a:gd name="T42" fmla="*/ 440 h 4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7" h="440">
                  <a:moveTo>
                    <a:pt x="17" y="0"/>
                  </a:moveTo>
                  <a:cubicBezTo>
                    <a:pt x="27" y="31"/>
                    <a:pt x="37" y="45"/>
                    <a:pt x="65" y="64"/>
                  </a:cubicBezTo>
                  <a:cubicBezTo>
                    <a:pt x="70" y="72"/>
                    <a:pt x="73" y="81"/>
                    <a:pt x="81" y="88"/>
                  </a:cubicBezTo>
                  <a:cubicBezTo>
                    <a:pt x="95" y="100"/>
                    <a:pt x="129" y="120"/>
                    <a:pt x="129" y="120"/>
                  </a:cubicBezTo>
                  <a:cubicBezTo>
                    <a:pt x="139" y="151"/>
                    <a:pt x="153" y="168"/>
                    <a:pt x="177" y="192"/>
                  </a:cubicBezTo>
                  <a:cubicBezTo>
                    <a:pt x="193" y="240"/>
                    <a:pt x="220" y="285"/>
                    <a:pt x="233" y="336"/>
                  </a:cubicBezTo>
                  <a:cubicBezTo>
                    <a:pt x="235" y="346"/>
                    <a:pt x="237" y="357"/>
                    <a:pt x="241" y="368"/>
                  </a:cubicBezTo>
                  <a:cubicBezTo>
                    <a:pt x="245" y="384"/>
                    <a:pt x="257" y="416"/>
                    <a:pt x="257" y="416"/>
                  </a:cubicBezTo>
                  <a:cubicBezTo>
                    <a:pt x="220" y="440"/>
                    <a:pt x="220" y="431"/>
                    <a:pt x="185" y="408"/>
                  </a:cubicBezTo>
                  <a:cubicBezTo>
                    <a:pt x="162" y="374"/>
                    <a:pt x="150" y="344"/>
                    <a:pt x="129" y="312"/>
                  </a:cubicBezTo>
                  <a:cubicBezTo>
                    <a:pt x="119" y="274"/>
                    <a:pt x="117" y="236"/>
                    <a:pt x="105" y="200"/>
                  </a:cubicBezTo>
                  <a:cubicBezTo>
                    <a:pt x="97" y="178"/>
                    <a:pt x="77" y="168"/>
                    <a:pt x="65" y="152"/>
                  </a:cubicBezTo>
                  <a:cubicBezTo>
                    <a:pt x="33" y="112"/>
                    <a:pt x="0" y="50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an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828800" y="6553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Source: Veterinary Medical Terminology, 2nd edition by Dawn E. Christenson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0" y="3276600"/>
            <a:ext cx="22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60020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705600" y="3048000"/>
            <a:ext cx="7620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971800" y="1371600"/>
            <a:ext cx="2286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048000" y="2133600"/>
            <a:ext cx="2057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447800" y="2286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495800" y="44196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6357938" y="4818063"/>
            <a:ext cx="741362" cy="846137"/>
          </a:xfrm>
          <a:custGeom>
            <a:avLst/>
            <a:gdLst>
              <a:gd name="T0" fmla="*/ 107 w 467"/>
              <a:gd name="T1" fmla="*/ 45 h 533"/>
              <a:gd name="T2" fmla="*/ 67 w 467"/>
              <a:gd name="T3" fmla="*/ 93 h 533"/>
              <a:gd name="T4" fmla="*/ 35 w 467"/>
              <a:gd name="T5" fmla="*/ 141 h 533"/>
              <a:gd name="T6" fmla="*/ 51 w 467"/>
              <a:gd name="T7" fmla="*/ 277 h 533"/>
              <a:gd name="T8" fmla="*/ 107 w 467"/>
              <a:gd name="T9" fmla="*/ 301 h 533"/>
              <a:gd name="T10" fmla="*/ 163 w 467"/>
              <a:gd name="T11" fmla="*/ 341 h 533"/>
              <a:gd name="T12" fmla="*/ 211 w 467"/>
              <a:gd name="T13" fmla="*/ 373 h 533"/>
              <a:gd name="T14" fmla="*/ 219 w 467"/>
              <a:gd name="T15" fmla="*/ 397 h 533"/>
              <a:gd name="T16" fmla="*/ 243 w 467"/>
              <a:gd name="T17" fmla="*/ 413 h 533"/>
              <a:gd name="T18" fmla="*/ 275 w 467"/>
              <a:gd name="T19" fmla="*/ 517 h 533"/>
              <a:gd name="T20" fmla="*/ 307 w 467"/>
              <a:gd name="T21" fmla="*/ 533 h 533"/>
              <a:gd name="T22" fmla="*/ 467 w 467"/>
              <a:gd name="T23" fmla="*/ 461 h 533"/>
              <a:gd name="T24" fmla="*/ 459 w 467"/>
              <a:gd name="T25" fmla="*/ 397 h 533"/>
              <a:gd name="T26" fmla="*/ 379 w 467"/>
              <a:gd name="T27" fmla="*/ 301 h 533"/>
              <a:gd name="T28" fmla="*/ 315 w 467"/>
              <a:gd name="T29" fmla="*/ 229 h 533"/>
              <a:gd name="T30" fmla="*/ 243 w 467"/>
              <a:gd name="T31" fmla="*/ 117 h 533"/>
              <a:gd name="T32" fmla="*/ 147 w 467"/>
              <a:gd name="T33" fmla="*/ 45 h 533"/>
              <a:gd name="T34" fmla="*/ 107 w 467"/>
              <a:gd name="T35" fmla="*/ 53 h 533"/>
              <a:gd name="T36" fmla="*/ 123 w 467"/>
              <a:gd name="T37" fmla="*/ 101 h 533"/>
              <a:gd name="T38" fmla="*/ 107 w 467"/>
              <a:gd name="T39" fmla="*/ 45 h 5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7"/>
              <a:gd name="T61" fmla="*/ 0 h 533"/>
              <a:gd name="T62" fmla="*/ 467 w 467"/>
              <a:gd name="T63" fmla="*/ 533 h 5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7" h="533">
                <a:moveTo>
                  <a:pt x="107" y="45"/>
                </a:moveTo>
                <a:cubicBezTo>
                  <a:pt x="49" y="130"/>
                  <a:pt x="138" y="0"/>
                  <a:pt x="67" y="93"/>
                </a:cubicBezTo>
                <a:cubicBezTo>
                  <a:pt x="55" y="108"/>
                  <a:pt x="35" y="141"/>
                  <a:pt x="35" y="141"/>
                </a:cubicBezTo>
                <a:cubicBezTo>
                  <a:pt x="22" y="189"/>
                  <a:pt x="0" y="240"/>
                  <a:pt x="51" y="277"/>
                </a:cubicBezTo>
                <a:cubicBezTo>
                  <a:pt x="89" y="304"/>
                  <a:pt x="72" y="283"/>
                  <a:pt x="107" y="301"/>
                </a:cubicBezTo>
                <a:cubicBezTo>
                  <a:pt x="120" y="307"/>
                  <a:pt x="153" y="334"/>
                  <a:pt x="163" y="341"/>
                </a:cubicBezTo>
                <a:cubicBezTo>
                  <a:pt x="178" y="352"/>
                  <a:pt x="211" y="373"/>
                  <a:pt x="211" y="373"/>
                </a:cubicBezTo>
                <a:cubicBezTo>
                  <a:pt x="213" y="381"/>
                  <a:pt x="213" y="390"/>
                  <a:pt x="219" y="397"/>
                </a:cubicBezTo>
                <a:cubicBezTo>
                  <a:pt x="225" y="404"/>
                  <a:pt x="239" y="404"/>
                  <a:pt x="243" y="413"/>
                </a:cubicBezTo>
                <a:cubicBezTo>
                  <a:pt x="257" y="446"/>
                  <a:pt x="242" y="490"/>
                  <a:pt x="275" y="517"/>
                </a:cubicBezTo>
                <a:cubicBezTo>
                  <a:pt x="284" y="524"/>
                  <a:pt x="296" y="527"/>
                  <a:pt x="307" y="533"/>
                </a:cubicBezTo>
                <a:cubicBezTo>
                  <a:pt x="377" y="524"/>
                  <a:pt x="417" y="510"/>
                  <a:pt x="467" y="461"/>
                </a:cubicBezTo>
                <a:cubicBezTo>
                  <a:pt x="464" y="439"/>
                  <a:pt x="464" y="417"/>
                  <a:pt x="459" y="397"/>
                </a:cubicBezTo>
                <a:cubicBezTo>
                  <a:pt x="449" y="363"/>
                  <a:pt x="400" y="327"/>
                  <a:pt x="379" y="301"/>
                </a:cubicBezTo>
                <a:cubicBezTo>
                  <a:pt x="358" y="276"/>
                  <a:pt x="315" y="229"/>
                  <a:pt x="315" y="229"/>
                </a:cubicBezTo>
                <a:cubicBezTo>
                  <a:pt x="302" y="192"/>
                  <a:pt x="274" y="138"/>
                  <a:pt x="243" y="117"/>
                </a:cubicBezTo>
                <a:cubicBezTo>
                  <a:pt x="219" y="81"/>
                  <a:pt x="187" y="58"/>
                  <a:pt x="147" y="45"/>
                </a:cubicBezTo>
                <a:cubicBezTo>
                  <a:pt x="133" y="47"/>
                  <a:pt x="112" y="40"/>
                  <a:pt x="107" y="53"/>
                </a:cubicBezTo>
                <a:cubicBezTo>
                  <a:pt x="100" y="68"/>
                  <a:pt x="127" y="117"/>
                  <a:pt x="123" y="101"/>
                </a:cubicBezTo>
                <a:cubicBezTo>
                  <a:pt x="117" y="82"/>
                  <a:pt x="112" y="63"/>
                  <a:pt x="10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5641975" y="5168900"/>
            <a:ext cx="517525" cy="762000"/>
          </a:xfrm>
          <a:custGeom>
            <a:avLst/>
            <a:gdLst>
              <a:gd name="T0" fmla="*/ 94 w 326"/>
              <a:gd name="T1" fmla="*/ 0 h 480"/>
              <a:gd name="T2" fmla="*/ 46 w 326"/>
              <a:gd name="T3" fmla="*/ 32 h 480"/>
              <a:gd name="T4" fmla="*/ 22 w 326"/>
              <a:gd name="T5" fmla="*/ 48 h 480"/>
              <a:gd name="T6" fmla="*/ 46 w 326"/>
              <a:gd name="T7" fmla="*/ 200 h 480"/>
              <a:gd name="T8" fmla="*/ 54 w 326"/>
              <a:gd name="T9" fmla="*/ 248 h 480"/>
              <a:gd name="T10" fmla="*/ 46 w 326"/>
              <a:gd name="T11" fmla="*/ 272 h 480"/>
              <a:gd name="T12" fmla="*/ 62 w 326"/>
              <a:gd name="T13" fmla="*/ 296 h 480"/>
              <a:gd name="T14" fmla="*/ 94 w 326"/>
              <a:gd name="T15" fmla="*/ 400 h 480"/>
              <a:gd name="T16" fmla="*/ 134 w 326"/>
              <a:gd name="T17" fmla="*/ 448 h 480"/>
              <a:gd name="T18" fmla="*/ 182 w 326"/>
              <a:gd name="T19" fmla="*/ 480 h 480"/>
              <a:gd name="T20" fmla="*/ 294 w 326"/>
              <a:gd name="T21" fmla="*/ 448 h 480"/>
              <a:gd name="T22" fmla="*/ 310 w 326"/>
              <a:gd name="T23" fmla="*/ 424 h 480"/>
              <a:gd name="T24" fmla="*/ 326 w 326"/>
              <a:gd name="T25" fmla="*/ 376 h 480"/>
              <a:gd name="T26" fmla="*/ 246 w 326"/>
              <a:gd name="T27" fmla="*/ 256 h 480"/>
              <a:gd name="T28" fmla="*/ 102 w 326"/>
              <a:gd name="T29" fmla="*/ 32 h 480"/>
              <a:gd name="T30" fmla="*/ 94 w 326"/>
              <a:gd name="T31" fmla="*/ 0 h 4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6"/>
              <a:gd name="T49" fmla="*/ 0 h 480"/>
              <a:gd name="T50" fmla="*/ 326 w 326"/>
              <a:gd name="T51" fmla="*/ 480 h 4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6" h="480">
                <a:moveTo>
                  <a:pt x="94" y="0"/>
                </a:moveTo>
                <a:cubicBezTo>
                  <a:pt x="78" y="10"/>
                  <a:pt x="62" y="21"/>
                  <a:pt x="46" y="32"/>
                </a:cubicBezTo>
                <a:cubicBezTo>
                  <a:pt x="38" y="37"/>
                  <a:pt x="22" y="48"/>
                  <a:pt x="22" y="48"/>
                </a:cubicBezTo>
                <a:cubicBezTo>
                  <a:pt x="0" y="113"/>
                  <a:pt x="5" y="139"/>
                  <a:pt x="46" y="200"/>
                </a:cubicBezTo>
                <a:cubicBezTo>
                  <a:pt x="48" y="216"/>
                  <a:pt x="54" y="231"/>
                  <a:pt x="54" y="248"/>
                </a:cubicBezTo>
                <a:cubicBezTo>
                  <a:pt x="54" y="256"/>
                  <a:pt x="44" y="263"/>
                  <a:pt x="46" y="272"/>
                </a:cubicBezTo>
                <a:cubicBezTo>
                  <a:pt x="47" y="281"/>
                  <a:pt x="57" y="287"/>
                  <a:pt x="62" y="296"/>
                </a:cubicBezTo>
                <a:cubicBezTo>
                  <a:pt x="78" y="328"/>
                  <a:pt x="73" y="369"/>
                  <a:pt x="94" y="400"/>
                </a:cubicBezTo>
                <a:cubicBezTo>
                  <a:pt x="108" y="421"/>
                  <a:pt x="112" y="431"/>
                  <a:pt x="134" y="448"/>
                </a:cubicBezTo>
                <a:cubicBezTo>
                  <a:pt x="149" y="459"/>
                  <a:pt x="182" y="480"/>
                  <a:pt x="182" y="480"/>
                </a:cubicBezTo>
                <a:cubicBezTo>
                  <a:pt x="225" y="472"/>
                  <a:pt x="253" y="464"/>
                  <a:pt x="294" y="448"/>
                </a:cubicBezTo>
                <a:cubicBezTo>
                  <a:pt x="299" y="440"/>
                  <a:pt x="306" y="432"/>
                  <a:pt x="310" y="424"/>
                </a:cubicBezTo>
                <a:cubicBezTo>
                  <a:pt x="316" y="408"/>
                  <a:pt x="326" y="376"/>
                  <a:pt x="326" y="376"/>
                </a:cubicBezTo>
                <a:cubicBezTo>
                  <a:pt x="305" y="315"/>
                  <a:pt x="266" y="302"/>
                  <a:pt x="246" y="256"/>
                </a:cubicBezTo>
                <a:cubicBezTo>
                  <a:pt x="215" y="188"/>
                  <a:pt x="176" y="56"/>
                  <a:pt x="102" y="32"/>
                </a:cubicBezTo>
                <a:cubicBezTo>
                  <a:pt x="45" y="43"/>
                  <a:pt x="53" y="50"/>
                  <a:pt x="9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2484438" y="4951413"/>
            <a:ext cx="525462" cy="395287"/>
          </a:xfrm>
          <a:custGeom>
            <a:avLst/>
            <a:gdLst>
              <a:gd name="T0" fmla="*/ 27 w 331"/>
              <a:gd name="T1" fmla="*/ 1 h 249"/>
              <a:gd name="T2" fmla="*/ 51 w 331"/>
              <a:gd name="T3" fmla="*/ 9 h 249"/>
              <a:gd name="T4" fmla="*/ 75 w 331"/>
              <a:gd name="T5" fmla="*/ 1 h 249"/>
              <a:gd name="T6" fmla="*/ 147 w 331"/>
              <a:gd name="T7" fmla="*/ 33 h 249"/>
              <a:gd name="T8" fmla="*/ 195 w 331"/>
              <a:gd name="T9" fmla="*/ 49 h 249"/>
              <a:gd name="T10" fmla="*/ 219 w 331"/>
              <a:gd name="T11" fmla="*/ 57 h 249"/>
              <a:gd name="T12" fmla="*/ 283 w 331"/>
              <a:gd name="T13" fmla="*/ 113 h 249"/>
              <a:gd name="T14" fmla="*/ 331 w 331"/>
              <a:gd name="T15" fmla="*/ 177 h 249"/>
              <a:gd name="T16" fmla="*/ 307 w 331"/>
              <a:gd name="T17" fmla="*/ 225 h 249"/>
              <a:gd name="T18" fmla="*/ 259 w 331"/>
              <a:gd name="T19" fmla="*/ 241 h 249"/>
              <a:gd name="T20" fmla="*/ 235 w 331"/>
              <a:gd name="T21" fmla="*/ 249 h 249"/>
              <a:gd name="T22" fmla="*/ 187 w 331"/>
              <a:gd name="T23" fmla="*/ 217 h 249"/>
              <a:gd name="T24" fmla="*/ 163 w 331"/>
              <a:gd name="T25" fmla="*/ 209 h 249"/>
              <a:gd name="T26" fmla="*/ 115 w 331"/>
              <a:gd name="T27" fmla="*/ 177 h 249"/>
              <a:gd name="T28" fmla="*/ 91 w 331"/>
              <a:gd name="T29" fmla="*/ 161 h 249"/>
              <a:gd name="T30" fmla="*/ 75 w 331"/>
              <a:gd name="T31" fmla="*/ 137 h 249"/>
              <a:gd name="T32" fmla="*/ 51 w 331"/>
              <a:gd name="T33" fmla="*/ 121 h 249"/>
              <a:gd name="T34" fmla="*/ 19 w 331"/>
              <a:gd name="T35" fmla="*/ 73 h 249"/>
              <a:gd name="T36" fmla="*/ 43 w 331"/>
              <a:gd name="T37" fmla="*/ 9 h 249"/>
              <a:gd name="T38" fmla="*/ 27 w 331"/>
              <a:gd name="T39" fmla="*/ 1 h 2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1"/>
              <a:gd name="T61" fmla="*/ 0 h 249"/>
              <a:gd name="T62" fmla="*/ 331 w 331"/>
              <a:gd name="T63" fmla="*/ 249 h 2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1" h="249">
                <a:moveTo>
                  <a:pt x="27" y="1"/>
                </a:moveTo>
                <a:cubicBezTo>
                  <a:pt x="35" y="3"/>
                  <a:pt x="42" y="9"/>
                  <a:pt x="51" y="9"/>
                </a:cubicBezTo>
                <a:cubicBezTo>
                  <a:pt x="59" y="9"/>
                  <a:pt x="66" y="0"/>
                  <a:pt x="75" y="1"/>
                </a:cubicBezTo>
                <a:cubicBezTo>
                  <a:pt x="138" y="8"/>
                  <a:pt x="105" y="14"/>
                  <a:pt x="147" y="33"/>
                </a:cubicBezTo>
                <a:cubicBezTo>
                  <a:pt x="162" y="39"/>
                  <a:pt x="179" y="43"/>
                  <a:pt x="195" y="49"/>
                </a:cubicBezTo>
                <a:cubicBezTo>
                  <a:pt x="203" y="51"/>
                  <a:pt x="219" y="57"/>
                  <a:pt x="219" y="57"/>
                </a:cubicBezTo>
                <a:cubicBezTo>
                  <a:pt x="257" y="114"/>
                  <a:pt x="232" y="100"/>
                  <a:pt x="283" y="113"/>
                </a:cubicBezTo>
                <a:cubicBezTo>
                  <a:pt x="310" y="131"/>
                  <a:pt x="320" y="145"/>
                  <a:pt x="331" y="177"/>
                </a:cubicBezTo>
                <a:cubicBezTo>
                  <a:pt x="326" y="190"/>
                  <a:pt x="320" y="216"/>
                  <a:pt x="307" y="225"/>
                </a:cubicBezTo>
                <a:cubicBezTo>
                  <a:pt x="292" y="233"/>
                  <a:pt x="275" y="235"/>
                  <a:pt x="259" y="241"/>
                </a:cubicBezTo>
                <a:cubicBezTo>
                  <a:pt x="251" y="243"/>
                  <a:pt x="235" y="249"/>
                  <a:pt x="235" y="249"/>
                </a:cubicBezTo>
                <a:cubicBezTo>
                  <a:pt x="219" y="238"/>
                  <a:pt x="205" y="223"/>
                  <a:pt x="187" y="217"/>
                </a:cubicBezTo>
                <a:cubicBezTo>
                  <a:pt x="179" y="214"/>
                  <a:pt x="170" y="213"/>
                  <a:pt x="163" y="209"/>
                </a:cubicBezTo>
                <a:cubicBezTo>
                  <a:pt x="146" y="199"/>
                  <a:pt x="131" y="187"/>
                  <a:pt x="115" y="177"/>
                </a:cubicBezTo>
                <a:cubicBezTo>
                  <a:pt x="107" y="171"/>
                  <a:pt x="91" y="161"/>
                  <a:pt x="91" y="161"/>
                </a:cubicBezTo>
                <a:cubicBezTo>
                  <a:pt x="85" y="153"/>
                  <a:pt x="81" y="143"/>
                  <a:pt x="75" y="137"/>
                </a:cubicBezTo>
                <a:cubicBezTo>
                  <a:pt x="68" y="130"/>
                  <a:pt x="57" y="128"/>
                  <a:pt x="51" y="121"/>
                </a:cubicBezTo>
                <a:cubicBezTo>
                  <a:pt x="38" y="106"/>
                  <a:pt x="19" y="73"/>
                  <a:pt x="19" y="73"/>
                </a:cubicBezTo>
                <a:cubicBezTo>
                  <a:pt x="9" y="33"/>
                  <a:pt x="0" y="23"/>
                  <a:pt x="43" y="9"/>
                </a:cubicBezTo>
                <a:cubicBezTo>
                  <a:pt x="67" y="45"/>
                  <a:pt x="65" y="39"/>
                  <a:pt x="27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385888" y="431800"/>
            <a:ext cx="455612" cy="749300"/>
          </a:xfrm>
          <a:custGeom>
            <a:avLst/>
            <a:gdLst>
              <a:gd name="T0" fmla="*/ 255 w 287"/>
              <a:gd name="T1" fmla="*/ 0 h 472"/>
              <a:gd name="T2" fmla="*/ 79 w 287"/>
              <a:gd name="T3" fmla="*/ 168 h 472"/>
              <a:gd name="T4" fmla="*/ 55 w 287"/>
              <a:gd name="T5" fmla="*/ 288 h 472"/>
              <a:gd name="T6" fmla="*/ 31 w 287"/>
              <a:gd name="T7" fmla="*/ 336 h 472"/>
              <a:gd name="T8" fmla="*/ 55 w 287"/>
              <a:gd name="T9" fmla="*/ 472 h 472"/>
              <a:gd name="T10" fmla="*/ 143 w 287"/>
              <a:gd name="T11" fmla="*/ 440 h 472"/>
              <a:gd name="T12" fmla="*/ 183 w 287"/>
              <a:gd name="T13" fmla="*/ 376 h 472"/>
              <a:gd name="T14" fmla="*/ 247 w 287"/>
              <a:gd name="T15" fmla="*/ 232 h 472"/>
              <a:gd name="T16" fmla="*/ 263 w 287"/>
              <a:gd name="T17" fmla="*/ 184 h 472"/>
              <a:gd name="T18" fmla="*/ 271 w 287"/>
              <a:gd name="T19" fmla="*/ 120 h 472"/>
              <a:gd name="T20" fmla="*/ 287 w 287"/>
              <a:gd name="T21" fmla="*/ 72 h 472"/>
              <a:gd name="T22" fmla="*/ 271 w 287"/>
              <a:gd name="T23" fmla="*/ 24 h 472"/>
              <a:gd name="T24" fmla="*/ 247 w 287"/>
              <a:gd name="T25" fmla="*/ 16 h 472"/>
              <a:gd name="T26" fmla="*/ 255 w 287"/>
              <a:gd name="T27" fmla="*/ 0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"/>
              <a:gd name="T43" fmla="*/ 0 h 472"/>
              <a:gd name="T44" fmla="*/ 287 w 287"/>
              <a:gd name="T45" fmla="*/ 472 h 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" h="472">
                <a:moveTo>
                  <a:pt x="255" y="0"/>
                </a:moveTo>
                <a:cubicBezTo>
                  <a:pt x="184" y="46"/>
                  <a:pt x="126" y="96"/>
                  <a:pt x="79" y="168"/>
                </a:cubicBezTo>
                <a:cubicBezTo>
                  <a:pt x="71" y="205"/>
                  <a:pt x="66" y="252"/>
                  <a:pt x="55" y="288"/>
                </a:cubicBezTo>
                <a:cubicBezTo>
                  <a:pt x="49" y="304"/>
                  <a:pt x="36" y="319"/>
                  <a:pt x="31" y="336"/>
                </a:cubicBezTo>
                <a:cubicBezTo>
                  <a:pt x="26" y="380"/>
                  <a:pt x="0" y="453"/>
                  <a:pt x="55" y="472"/>
                </a:cubicBezTo>
                <a:cubicBezTo>
                  <a:pt x="86" y="461"/>
                  <a:pt x="114" y="458"/>
                  <a:pt x="143" y="440"/>
                </a:cubicBezTo>
                <a:cubicBezTo>
                  <a:pt x="162" y="382"/>
                  <a:pt x="144" y="401"/>
                  <a:pt x="183" y="376"/>
                </a:cubicBezTo>
                <a:cubicBezTo>
                  <a:pt x="200" y="323"/>
                  <a:pt x="229" y="284"/>
                  <a:pt x="247" y="232"/>
                </a:cubicBezTo>
                <a:cubicBezTo>
                  <a:pt x="252" y="216"/>
                  <a:pt x="263" y="184"/>
                  <a:pt x="263" y="184"/>
                </a:cubicBezTo>
                <a:cubicBezTo>
                  <a:pt x="265" y="162"/>
                  <a:pt x="266" y="141"/>
                  <a:pt x="271" y="120"/>
                </a:cubicBezTo>
                <a:cubicBezTo>
                  <a:pt x="274" y="103"/>
                  <a:pt x="287" y="72"/>
                  <a:pt x="287" y="72"/>
                </a:cubicBezTo>
                <a:cubicBezTo>
                  <a:pt x="281" y="56"/>
                  <a:pt x="287" y="29"/>
                  <a:pt x="271" y="24"/>
                </a:cubicBezTo>
                <a:cubicBezTo>
                  <a:pt x="263" y="21"/>
                  <a:pt x="251" y="23"/>
                  <a:pt x="247" y="16"/>
                </a:cubicBezTo>
                <a:cubicBezTo>
                  <a:pt x="243" y="11"/>
                  <a:pt x="252" y="5"/>
                  <a:pt x="25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1676400" y="5029200"/>
            <a:ext cx="609600" cy="990600"/>
          </a:xfrm>
          <a:custGeom>
            <a:avLst/>
            <a:gdLst>
              <a:gd name="T0" fmla="*/ 17 w 257"/>
              <a:gd name="T1" fmla="*/ 0 h 440"/>
              <a:gd name="T2" fmla="*/ 65 w 257"/>
              <a:gd name="T3" fmla="*/ 64 h 440"/>
              <a:gd name="T4" fmla="*/ 81 w 257"/>
              <a:gd name="T5" fmla="*/ 88 h 440"/>
              <a:gd name="T6" fmla="*/ 129 w 257"/>
              <a:gd name="T7" fmla="*/ 120 h 440"/>
              <a:gd name="T8" fmla="*/ 177 w 257"/>
              <a:gd name="T9" fmla="*/ 192 h 440"/>
              <a:gd name="T10" fmla="*/ 233 w 257"/>
              <a:gd name="T11" fmla="*/ 336 h 440"/>
              <a:gd name="T12" fmla="*/ 241 w 257"/>
              <a:gd name="T13" fmla="*/ 368 h 440"/>
              <a:gd name="T14" fmla="*/ 257 w 257"/>
              <a:gd name="T15" fmla="*/ 416 h 440"/>
              <a:gd name="T16" fmla="*/ 185 w 257"/>
              <a:gd name="T17" fmla="*/ 408 h 440"/>
              <a:gd name="T18" fmla="*/ 129 w 257"/>
              <a:gd name="T19" fmla="*/ 312 h 440"/>
              <a:gd name="T20" fmla="*/ 105 w 257"/>
              <a:gd name="T21" fmla="*/ 200 h 440"/>
              <a:gd name="T22" fmla="*/ 65 w 257"/>
              <a:gd name="T23" fmla="*/ 152 h 440"/>
              <a:gd name="T24" fmla="*/ 17 w 257"/>
              <a:gd name="T25" fmla="*/ 0 h 4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7"/>
              <a:gd name="T40" fmla="*/ 0 h 440"/>
              <a:gd name="T41" fmla="*/ 257 w 257"/>
              <a:gd name="T42" fmla="*/ 440 h 4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7" h="440">
                <a:moveTo>
                  <a:pt x="17" y="0"/>
                </a:moveTo>
                <a:cubicBezTo>
                  <a:pt x="27" y="31"/>
                  <a:pt x="37" y="45"/>
                  <a:pt x="65" y="64"/>
                </a:cubicBezTo>
                <a:cubicBezTo>
                  <a:pt x="70" y="72"/>
                  <a:pt x="73" y="81"/>
                  <a:pt x="81" y="88"/>
                </a:cubicBezTo>
                <a:cubicBezTo>
                  <a:pt x="95" y="100"/>
                  <a:pt x="129" y="120"/>
                  <a:pt x="129" y="120"/>
                </a:cubicBezTo>
                <a:cubicBezTo>
                  <a:pt x="139" y="151"/>
                  <a:pt x="153" y="168"/>
                  <a:pt x="177" y="192"/>
                </a:cubicBezTo>
                <a:cubicBezTo>
                  <a:pt x="193" y="240"/>
                  <a:pt x="220" y="285"/>
                  <a:pt x="233" y="336"/>
                </a:cubicBezTo>
                <a:cubicBezTo>
                  <a:pt x="235" y="346"/>
                  <a:pt x="237" y="357"/>
                  <a:pt x="241" y="368"/>
                </a:cubicBezTo>
                <a:cubicBezTo>
                  <a:pt x="245" y="384"/>
                  <a:pt x="257" y="416"/>
                  <a:pt x="257" y="416"/>
                </a:cubicBezTo>
                <a:cubicBezTo>
                  <a:pt x="220" y="440"/>
                  <a:pt x="220" y="431"/>
                  <a:pt x="185" y="408"/>
                </a:cubicBezTo>
                <a:cubicBezTo>
                  <a:pt x="162" y="374"/>
                  <a:pt x="150" y="344"/>
                  <a:pt x="129" y="312"/>
                </a:cubicBezTo>
                <a:cubicBezTo>
                  <a:pt x="119" y="274"/>
                  <a:pt x="117" y="236"/>
                  <a:pt x="105" y="200"/>
                </a:cubicBezTo>
                <a:cubicBezTo>
                  <a:pt x="97" y="178"/>
                  <a:pt x="77" y="168"/>
                  <a:pt x="65" y="152"/>
                </a:cubicBezTo>
                <a:cubicBezTo>
                  <a:pt x="33" y="112"/>
                  <a:pt x="0" y="50"/>
                  <a:pt x="1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an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828800" y="6553200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Source: Veterinary Medical Terminology, 2nd edition by Dawn E. Christenson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24000" y="3276600"/>
            <a:ext cx="22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60020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705600" y="3048000"/>
            <a:ext cx="762000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48000" y="2133600"/>
            <a:ext cx="2057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791200" y="228600"/>
            <a:ext cx="2362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447800" y="228600"/>
            <a:ext cx="304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495800" y="44196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6357938" y="4818063"/>
            <a:ext cx="741362" cy="846137"/>
          </a:xfrm>
          <a:custGeom>
            <a:avLst/>
            <a:gdLst>
              <a:gd name="T0" fmla="*/ 107 w 467"/>
              <a:gd name="T1" fmla="*/ 45 h 533"/>
              <a:gd name="T2" fmla="*/ 67 w 467"/>
              <a:gd name="T3" fmla="*/ 93 h 533"/>
              <a:gd name="T4" fmla="*/ 35 w 467"/>
              <a:gd name="T5" fmla="*/ 141 h 533"/>
              <a:gd name="T6" fmla="*/ 51 w 467"/>
              <a:gd name="T7" fmla="*/ 277 h 533"/>
              <a:gd name="T8" fmla="*/ 107 w 467"/>
              <a:gd name="T9" fmla="*/ 301 h 533"/>
              <a:gd name="T10" fmla="*/ 163 w 467"/>
              <a:gd name="T11" fmla="*/ 341 h 533"/>
              <a:gd name="T12" fmla="*/ 211 w 467"/>
              <a:gd name="T13" fmla="*/ 373 h 533"/>
              <a:gd name="T14" fmla="*/ 219 w 467"/>
              <a:gd name="T15" fmla="*/ 397 h 533"/>
              <a:gd name="T16" fmla="*/ 243 w 467"/>
              <a:gd name="T17" fmla="*/ 413 h 533"/>
              <a:gd name="T18" fmla="*/ 275 w 467"/>
              <a:gd name="T19" fmla="*/ 517 h 533"/>
              <a:gd name="T20" fmla="*/ 307 w 467"/>
              <a:gd name="T21" fmla="*/ 533 h 533"/>
              <a:gd name="T22" fmla="*/ 467 w 467"/>
              <a:gd name="T23" fmla="*/ 461 h 533"/>
              <a:gd name="T24" fmla="*/ 459 w 467"/>
              <a:gd name="T25" fmla="*/ 397 h 533"/>
              <a:gd name="T26" fmla="*/ 379 w 467"/>
              <a:gd name="T27" fmla="*/ 301 h 533"/>
              <a:gd name="T28" fmla="*/ 315 w 467"/>
              <a:gd name="T29" fmla="*/ 229 h 533"/>
              <a:gd name="T30" fmla="*/ 243 w 467"/>
              <a:gd name="T31" fmla="*/ 117 h 533"/>
              <a:gd name="T32" fmla="*/ 147 w 467"/>
              <a:gd name="T33" fmla="*/ 45 h 533"/>
              <a:gd name="T34" fmla="*/ 107 w 467"/>
              <a:gd name="T35" fmla="*/ 53 h 533"/>
              <a:gd name="T36" fmla="*/ 123 w 467"/>
              <a:gd name="T37" fmla="*/ 101 h 533"/>
              <a:gd name="T38" fmla="*/ 107 w 467"/>
              <a:gd name="T39" fmla="*/ 45 h 5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7"/>
              <a:gd name="T61" fmla="*/ 0 h 533"/>
              <a:gd name="T62" fmla="*/ 467 w 467"/>
              <a:gd name="T63" fmla="*/ 533 h 5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7" h="533">
                <a:moveTo>
                  <a:pt x="107" y="45"/>
                </a:moveTo>
                <a:cubicBezTo>
                  <a:pt x="49" y="130"/>
                  <a:pt x="138" y="0"/>
                  <a:pt x="67" y="93"/>
                </a:cubicBezTo>
                <a:cubicBezTo>
                  <a:pt x="55" y="108"/>
                  <a:pt x="35" y="141"/>
                  <a:pt x="35" y="141"/>
                </a:cubicBezTo>
                <a:cubicBezTo>
                  <a:pt x="22" y="189"/>
                  <a:pt x="0" y="240"/>
                  <a:pt x="51" y="277"/>
                </a:cubicBezTo>
                <a:cubicBezTo>
                  <a:pt x="89" y="304"/>
                  <a:pt x="72" y="283"/>
                  <a:pt x="107" y="301"/>
                </a:cubicBezTo>
                <a:cubicBezTo>
                  <a:pt x="120" y="307"/>
                  <a:pt x="153" y="334"/>
                  <a:pt x="163" y="341"/>
                </a:cubicBezTo>
                <a:cubicBezTo>
                  <a:pt x="178" y="352"/>
                  <a:pt x="211" y="373"/>
                  <a:pt x="211" y="373"/>
                </a:cubicBezTo>
                <a:cubicBezTo>
                  <a:pt x="213" y="381"/>
                  <a:pt x="213" y="390"/>
                  <a:pt x="219" y="397"/>
                </a:cubicBezTo>
                <a:cubicBezTo>
                  <a:pt x="225" y="404"/>
                  <a:pt x="239" y="404"/>
                  <a:pt x="243" y="413"/>
                </a:cubicBezTo>
                <a:cubicBezTo>
                  <a:pt x="257" y="446"/>
                  <a:pt x="242" y="490"/>
                  <a:pt x="275" y="517"/>
                </a:cubicBezTo>
                <a:cubicBezTo>
                  <a:pt x="284" y="524"/>
                  <a:pt x="296" y="527"/>
                  <a:pt x="307" y="533"/>
                </a:cubicBezTo>
                <a:cubicBezTo>
                  <a:pt x="377" y="524"/>
                  <a:pt x="417" y="510"/>
                  <a:pt x="467" y="461"/>
                </a:cubicBezTo>
                <a:cubicBezTo>
                  <a:pt x="464" y="439"/>
                  <a:pt x="464" y="417"/>
                  <a:pt x="459" y="397"/>
                </a:cubicBezTo>
                <a:cubicBezTo>
                  <a:pt x="449" y="363"/>
                  <a:pt x="400" y="327"/>
                  <a:pt x="379" y="301"/>
                </a:cubicBezTo>
                <a:cubicBezTo>
                  <a:pt x="358" y="276"/>
                  <a:pt x="315" y="229"/>
                  <a:pt x="315" y="229"/>
                </a:cubicBezTo>
                <a:cubicBezTo>
                  <a:pt x="302" y="192"/>
                  <a:pt x="274" y="138"/>
                  <a:pt x="243" y="117"/>
                </a:cubicBezTo>
                <a:cubicBezTo>
                  <a:pt x="219" y="81"/>
                  <a:pt x="187" y="58"/>
                  <a:pt x="147" y="45"/>
                </a:cubicBezTo>
                <a:cubicBezTo>
                  <a:pt x="133" y="47"/>
                  <a:pt x="112" y="40"/>
                  <a:pt x="107" y="53"/>
                </a:cubicBezTo>
                <a:cubicBezTo>
                  <a:pt x="100" y="68"/>
                  <a:pt x="127" y="117"/>
                  <a:pt x="123" y="101"/>
                </a:cubicBezTo>
                <a:cubicBezTo>
                  <a:pt x="117" y="82"/>
                  <a:pt x="112" y="63"/>
                  <a:pt x="10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5641975" y="5168900"/>
            <a:ext cx="517525" cy="762000"/>
          </a:xfrm>
          <a:custGeom>
            <a:avLst/>
            <a:gdLst>
              <a:gd name="T0" fmla="*/ 94 w 326"/>
              <a:gd name="T1" fmla="*/ 0 h 480"/>
              <a:gd name="T2" fmla="*/ 46 w 326"/>
              <a:gd name="T3" fmla="*/ 32 h 480"/>
              <a:gd name="T4" fmla="*/ 22 w 326"/>
              <a:gd name="T5" fmla="*/ 48 h 480"/>
              <a:gd name="T6" fmla="*/ 46 w 326"/>
              <a:gd name="T7" fmla="*/ 200 h 480"/>
              <a:gd name="T8" fmla="*/ 54 w 326"/>
              <a:gd name="T9" fmla="*/ 248 h 480"/>
              <a:gd name="T10" fmla="*/ 46 w 326"/>
              <a:gd name="T11" fmla="*/ 272 h 480"/>
              <a:gd name="T12" fmla="*/ 62 w 326"/>
              <a:gd name="T13" fmla="*/ 296 h 480"/>
              <a:gd name="T14" fmla="*/ 94 w 326"/>
              <a:gd name="T15" fmla="*/ 400 h 480"/>
              <a:gd name="T16" fmla="*/ 134 w 326"/>
              <a:gd name="T17" fmla="*/ 448 h 480"/>
              <a:gd name="T18" fmla="*/ 182 w 326"/>
              <a:gd name="T19" fmla="*/ 480 h 480"/>
              <a:gd name="T20" fmla="*/ 294 w 326"/>
              <a:gd name="T21" fmla="*/ 448 h 480"/>
              <a:gd name="T22" fmla="*/ 310 w 326"/>
              <a:gd name="T23" fmla="*/ 424 h 480"/>
              <a:gd name="T24" fmla="*/ 326 w 326"/>
              <a:gd name="T25" fmla="*/ 376 h 480"/>
              <a:gd name="T26" fmla="*/ 246 w 326"/>
              <a:gd name="T27" fmla="*/ 256 h 480"/>
              <a:gd name="T28" fmla="*/ 102 w 326"/>
              <a:gd name="T29" fmla="*/ 32 h 480"/>
              <a:gd name="T30" fmla="*/ 94 w 326"/>
              <a:gd name="T31" fmla="*/ 0 h 4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6"/>
              <a:gd name="T49" fmla="*/ 0 h 480"/>
              <a:gd name="T50" fmla="*/ 326 w 326"/>
              <a:gd name="T51" fmla="*/ 480 h 4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6" h="480">
                <a:moveTo>
                  <a:pt x="94" y="0"/>
                </a:moveTo>
                <a:cubicBezTo>
                  <a:pt x="78" y="10"/>
                  <a:pt x="62" y="21"/>
                  <a:pt x="46" y="32"/>
                </a:cubicBezTo>
                <a:cubicBezTo>
                  <a:pt x="38" y="37"/>
                  <a:pt x="22" y="48"/>
                  <a:pt x="22" y="48"/>
                </a:cubicBezTo>
                <a:cubicBezTo>
                  <a:pt x="0" y="113"/>
                  <a:pt x="5" y="139"/>
                  <a:pt x="46" y="200"/>
                </a:cubicBezTo>
                <a:cubicBezTo>
                  <a:pt x="48" y="216"/>
                  <a:pt x="54" y="231"/>
                  <a:pt x="54" y="248"/>
                </a:cubicBezTo>
                <a:cubicBezTo>
                  <a:pt x="54" y="256"/>
                  <a:pt x="44" y="263"/>
                  <a:pt x="46" y="272"/>
                </a:cubicBezTo>
                <a:cubicBezTo>
                  <a:pt x="47" y="281"/>
                  <a:pt x="57" y="287"/>
                  <a:pt x="62" y="296"/>
                </a:cubicBezTo>
                <a:cubicBezTo>
                  <a:pt x="78" y="328"/>
                  <a:pt x="73" y="369"/>
                  <a:pt x="94" y="400"/>
                </a:cubicBezTo>
                <a:cubicBezTo>
                  <a:pt x="108" y="421"/>
                  <a:pt x="112" y="431"/>
                  <a:pt x="134" y="448"/>
                </a:cubicBezTo>
                <a:cubicBezTo>
                  <a:pt x="149" y="459"/>
                  <a:pt x="182" y="480"/>
                  <a:pt x="182" y="480"/>
                </a:cubicBezTo>
                <a:cubicBezTo>
                  <a:pt x="225" y="472"/>
                  <a:pt x="253" y="464"/>
                  <a:pt x="294" y="448"/>
                </a:cubicBezTo>
                <a:cubicBezTo>
                  <a:pt x="299" y="440"/>
                  <a:pt x="306" y="432"/>
                  <a:pt x="310" y="424"/>
                </a:cubicBezTo>
                <a:cubicBezTo>
                  <a:pt x="316" y="408"/>
                  <a:pt x="326" y="376"/>
                  <a:pt x="326" y="376"/>
                </a:cubicBezTo>
                <a:cubicBezTo>
                  <a:pt x="305" y="315"/>
                  <a:pt x="266" y="302"/>
                  <a:pt x="246" y="256"/>
                </a:cubicBezTo>
                <a:cubicBezTo>
                  <a:pt x="215" y="188"/>
                  <a:pt x="176" y="56"/>
                  <a:pt x="102" y="32"/>
                </a:cubicBezTo>
                <a:cubicBezTo>
                  <a:pt x="45" y="43"/>
                  <a:pt x="53" y="50"/>
                  <a:pt x="9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2484438" y="4951413"/>
            <a:ext cx="525462" cy="395287"/>
          </a:xfrm>
          <a:custGeom>
            <a:avLst/>
            <a:gdLst>
              <a:gd name="T0" fmla="*/ 27 w 331"/>
              <a:gd name="T1" fmla="*/ 1 h 249"/>
              <a:gd name="T2" fmla="*/ 51 w 331"/>
              <a:gd name="T3" fmla="*/ 9 h 249"/>
              <a:gd name="T4" fmla="*/ 75 w 331"/>
              <a:gd name="T5" fmla="*/ 1 h 249"/>
              <a:gd name="T6" fmla="*/ 147 w 331"/>
              <a:gd name="T7" fmla="*/ 33 h 249"/>
              <a:gd name="T8" fmla="*/ 195 w 331"/>
              <a:gd name="T9" fmla="*/ 49 h 249"/>
              <a:gd name="T10" fmla="*/ 219 w 331"/>
              <a:gd name="T11" fmla="*/ 57 h 249"/>
              <a:gd name="T12" fmla="*/ 283 w 331"/>
              <a:gd name="T13" fmla="*/ 113 h 249"/>
              <a:gd name="T14" fmla="*/ 331 w 331"/>
              <a:gd name="T15" fmla="*/ 177 h 249"/>
              <a:gd name="T16" fmla="*/ 307 w 331"/>
              <a:gd name="T17" fmla="*/ 225 h 249"/>
              <a:gd name="T18" fmla="*/ 259 w 331"/>
              <a:gd name="T19" fmla="*/ 241 h 249"/>
              <a:gd name="T20" fmla="*/ 235 w 331"/>
              <a:gd name="T21" fmla="*/ 249 h 249"/>
              <a:gd name="T22" fmla="*/ 187 w 331"/>
              <a:gd name="T23" fmla="*/ 217 h 249"/>
              <a:gd name="T24" fmla="*/ 163 w 331"/>
              <a:gd name="T25" fmla="*/ 209 h 249"/>
              <a:gd name="T26" fmla="*/ 115 w 331"/>
              <a:gd name="T27" fmla="*/ 177 h 249"/>
              <a:gd name="T28" fmla="*/ 91 w 331"/>
              <a:gd name="T29" fmla="*/ 161 h 249"/>
              <a:gd name="T30" fmla="*/ 75 w 331"/>
              <a:gd name="T31" fmla="*/ 137 h 249"/>
              <a:gd name="T32" fmla="*/ 51 w 331"/>
              <a:gd name="T33" fmla="*/ 121 h 249"/>
              <a:gd name="T34" fmla="*/ 19 w 331"/>
              <a:gd name="T35" fmla="*/ 73 h 249"/>
              <a:gd name="T36" fmla="*/ 43 w 331"/>
              <a:gd name="T37" fmla="*/ 9 h 249"/>
              <a:gd name="T38" fmla="*/ 27 w 331"/>
              <a:gd name="T39" fmla="*/ 1 h 2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1"/>
              <a:gd name="T61" fmla="*/ 0 h 249"/>
              <a:gd name="T62" fmla="*/ 331 w 331"/>
              <a:gd name="T63" fmla="*/ 249 h 2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1" h="249">
                <a:moveTo>
                  <a:pt x="27" y="1"/>
                </a:moveTo>
                <a:cubicBezTo>
                  <a:pt x="35" y="3"/>
                  <a:pt x="42" y="9"/>
                  <a:pt x="51" y="9"/>
                </a:cubicBezTo>
                <a:cubicBezTo>
                  <a:pt x="59" y="9"/>
                  <a:pt x="66" y="0"/>
                  <a:pt x="75" y="1"/>
                </a:cubicBezTo>
                <a:cubicBezTo>
                  <a:pt x="138" y="8"/>
                  <a:pt x="105" y="14"/>
                  <a:pt x="147" y="33"/>
                </a:cubicBezTo>
                <a:cubicBezTo>
                  <a:pt x="162" y="39"/>
                  <a:pt x="179" y="43"/>
                  <a:pt x="195" y="49"/>
                </a:cubicBezTo>
                <a:cubicBezTo>
                  <a:pt x="203" y="51"/>
                  <a:pt x="219" y="57"/>
                  <a:pt x="219" y="57"/>
                </a:cubicBezTo>
                <a:cubicBezTo>
                  <a:pt x="257" y="114"/>
                  <a:pt x="232" y="100"/>
                  <a:pt x="283" y="113"/>
                </a:cubicBezTo>
                <a:cubicBezTo>
                  <a:pt x="310" y="131"/>
                  <a:pt x="320" y="145"/>
                  <a:pt x="331" y="177"/>
                </a:cubicBezTo>
                <a:cubicBezTo>
                  <a:pt x="326" y="190"/>
                  <a:pt x="320" y="216"/>
                  <a:pt x="307" y="225"/>
                </a:cubicBezTo>
                <a:cubicBezTo>
                  <a:pt x="292" y="233"/>
                  <a:pt x="275" y="235"/>
                  <a:pt x="259" y="241"/>
                </a:cubicBezTo>
                <a:cubicBezTo>
                  <a:pt x="251" y="243"/>
                  <a:pt x="235" y="249"/>
                  <a:pt x="235" y="249"/>
                </a:cubicBezTo>
                <a:cubicBezTo>
                  <a:pt x="219" y="238"/>
                  <a:pt x="205" y="223"/>
                  <a:pt x="187" y="217"/>
                </a:cubicBezTo>
                <a:cubicBezTo>
                  <a:pt x="179" y="214"/>
                  <a:pt x="170" y="213"/>
                  <a:pt x="163" y="209"/>
                </a:cubicBezTo>
                <a:cubicBezTo>
                  <a:pt x="146" y="199"/>
                  <a:pt x="131" y="187"/>
                  <a:pt x="115" y="177"/>
                </a:cubicBezTo>
                <a:cubicBezTo>
                  <a:pt x="107" y="171"/>
                  <a:pt x="91" y="161"/>
                  <a:pt x="91" y="161"/>
                </a:cubicBezTo>
                <a:cubicBezTo>
                  <a:pt x="85" y="153"/>
                  <a:pt x="81" y="143"/>
                  <a:pt x="75" y="137"/>
                </a:cubicBezTo>
                <a:cubicBezTo>
                  <a:pt x="68" y="130"/>
                  <a:pt x="57" y="128"/>
                  <a:pt x="51" y="121"/>
                </a:cubicBezTo>
                <a:cubicBezTo>
                  <a:pt x="38" y="106"/>
                  <a:pt x="19" y="73"/>
                  <a:pt x="19" y="73"/>
                </a:cubicBezTo>
                <a:cubicBezTo>
                  <a:pt x="9" y="33"/>
                  <a:pt x="0" y="23"/>
                  <a:pt x="43" y="9"/>
                </a:cubicBezTo>
                <a:cubicBezTo>
                  <a:pt x="67" y="45"/>
                  <a:pt x="65" y="39"/>
                  <a:pt x="27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1385888" y="431800"/>
            <a:ext cx="455612" cy="749300"/>
          </a:xfrm>
          <a:custGeom>
            <a:avLst/>
            <a:gdLst>
              <a:gd name="T0" fmla="*/ 255 w 287"/>
              <a:gd name="T1" fmla="*/ 0 h 472"/>
              <a:gd name="T2" fmla="*/ 79 w 287"/>
              <a:gd name="T3" fmla="*/ 168 h 472"/>
              <a:gd name="T4" fmla="*/ 55 w 287"/>
              <a:gd name="T5" fmla="*/ 288 h 472"/>
              <a:gd name="T6" fmla="*/ 31 w 287"/>
              <a:gd name="T7" fmla="*/ 336 h 472"/>
              <a:gd name="T8" fmla="*/ 55 w 287"/>
              <a:gd name="T9" fmla="*/ 472 h 472"/>
              <a:gd name="T10" fmla="*/ 143 w 287"/>
              <a:gd name="T11" fmla="*/ 440 h 472"/>
              <a:gd name="T12" fmla="*/ 183 w 287"/>
              <a:gd name="T13" fmla="*/ 376 h 472"/>
              <a:gd name="T14" fmla="*/ 247 w 287"/>
              <a:gd name="T15" fmla="*/ 232 h 472"/>
              <a:gd name="T16" fmla="*/ 263 w 287"/>
              <a:gd name="T17" fmla="*/ 184 h 472"/>
              <a:gd name="T18" fmla="*/ 271 w 287"/>
              <a:gd name="T19" fmla="*/ 120 h 472"/>
              <a:gd name="T20" fmla="*/ 287 w 287"/>
              <a:gd name="T21" fmla="*/ 72 h 472"/>
              <a:gd name="T22" fmla="*/ 271 w 287"/>
              <a:gd name="T23" fmla="*/ 24 h 472"/>
              <a:gd name="T24" fmla="*/ 247 w 287"/>
              <a:gd name="T25" fmla="*/ 16 h 472"/>
              <a:gd name="T26" fmla="*/ 255 w 287"/>
              <a:gd name="T27" fmla="*/ 0 h 47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7"/>
              <a:gd name="T43" fmla="*/ 0 h 472"/>
              <a:gd name="T44" fmla="*/ 287 w 287"/>
              <a:gd name="T45" fmla="*/ 472 h 47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7" h="472">
                <a:moveTo>
                  <a:pt x="255" y="0"/>
                </a:moveTo>
                <a:cubicBezTo>
                  <a:pt x="184" y="46"/>
                  <a:pt x="126" y="96"/>
                  <a:pt x="79" y="168"/>
                </a:cubicBezTo>
                <a:cubicBezTo>
                  <a:pt x="71" y="205"/>
                  <a:pt x="66" y="252"/>
                  <a:pt x="55" y="288"/>
                </a:cubicBezTo>
                <a:cubicBezTo>
                  <a:pt x="49" y="304"/>
                  <a:pt x="36" y="319"/>
                  <a:pt x="31" y="336"/>
                </a:cubicBezTo>
                <a:cubicBezTo>
                  <a:pt x="26" y="380"/>
                  <a:pt x="0" y="453"/>
                  <a:pt x="55" y="472"/>
                </a:cubicBezTo>
                <a:cubicBezTo>
                  <a:pt x="86" y="461"/>
                  <a:pt x="114" y="458"/>
                  <a:pt x="143" y="440"/>
                </a:cubicBezTo>
                <a:cubicBezTo>
                  <a:pt x="162" y="382"/>
                  <a:pt x="144" y="401"/>
                  <a:pt x="183" y="376"/>
                </a:cubicBezTo>
                <a:cubicBezTo>
                  <a:pt x="200" y="323"/>
                  <a:pt x="229" y="284"/>
                  <a:pt x="247" y="232"/>
                </a:cubicBezTo>
                <a:cubicBezTo>
                  <a:pt x="252" y="216"/>
                  <a:pt x="263" y="184"/>
                  <a:pt x="263" y="184"/>
                </a:cubicBezTo>
                <a:cubicBezTo>
                  <a:pt x="265" y="162"/>
                  <a:pt x="266" y="141"/>
                  <a:pt x="271" y="120"/>
                </a:cubicBezTo>
                <a:cubicBezTo>
                  <a:pt x="274" y="103"/>
                  <a:pt x="287" y="72"/>
                  <a:pt x="287" y="72"/>
                </a:cubicBezTo>
                <a:cubicBezTo>
                  <a:pt x="281" y="56"/>
                  <a:pt x="287" y="29"/>
                  <a:pt x="271" y="24"/>
                </a:cubicBezTo>
                <a:cubicBezTo>
                  <a:pt x="263" y="21"/>
                  <a:pt x="251" y="23"/>
                  <a:pt x="247" y="16"/>
                </a:cubicBezTo>
                <a:cubicBezTo>
                  <a:pt x="243" y="11"/>
                  <a:pt x="252" y="5"/>
                  <a:pt x="25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1676400" y="5029200"/>
            <a:ext cx="609600" cy="990600"/>
          </a:xfrm>
          <a:custGeom>
            <a:avLst/>
            <a:gdLst>
              <a:gd name="T0" fmla="*/ 17 w 257"/>
              <a:gd name="T1" fmla="*/ 0 h 440"/>
              <a:gd name="T2" fmla="*/ 65 w 257"/>
              <a:gd name="T3" fmla="*/ 64 h 440"/>
              <a:gd name="T4" fmla="*/ 81 w 257"/>
              <a:gd name="T5" fmla="*/ 88 h 440"/>
              <a:gd name="T6" fmla="*/ 129 w 257"/>
              <a:gd name="T7" fmla="*/ 120 h 440"/>
              <a:gd name="T8" fmla="*/ 177 w 257"/>
              <a:gd name="T9" fmla="*/ 192 h 440"/>
              <a:gd name="T10" fmla="*/ 233 w 257"/>
              <a:gd name="T11" fmla="*/ 336 h 440"/>
              <a:gd name="T12" fmla="*/ 241 w 257"/>
              <a:gd name="T13" fmla="*/ 368 h 440"/>
              <a:gd name="T14" fmla="*/ 257 w 257"/>
              <a:gd name="T15" fmla="*/ 416 h 440"/>
              <a:gd name="T16" fmla="*/ 185 w 257"/>
              <a:gd name="T17" fmla="*/ 408 h 440"/>
              <a:gd name="T18" fmla="*/ 129 w 257"/>
              <a:gd name="T19" fmla="*/ 312 h 440"/>
              <a:gd name="T20" fmla="*/ 105 w 257"/>
              <a:gd name="T21" fmla="*/ 200 h 440"/>
              <a:gd name="T22" fmla="*/ 65 w 257"/>
              <a:gd name="T23" fmla="*/ 152 h 440"/>
              <a:gd name="T24" fmla="*/ 17 w 257"/>
              <a:gd name="T25" fmla="*/ 0 h 4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7"/>
              <a:gd name="T40" fmla="*/ 0 h 440"/>
              <a:gd name="T41" fmla="*/ 257 w 257"/>
              <a:gd name="T42" fmla="*/ 440 h 4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7" h="440">
                <a:moveTo>
                  <a:pt x="17" y="0"/>
                </a:moveTo>
                <a:cubicBezTo>
                  <a:pt x="27" y="31"/>
                  <a:pt x="37" y="45"/>
                  <a:pt x="65" y="64"/>
                </a:cubicBezTo>
                <a:cubicBezTo>
                  <a:pt x="70" y="72"/>
                  <a:pt x="73" y="81"/>
                  <a:pt x="81" y="88"/>
                </a:cubicBezTo>
                <a:cubicBezTo>
                  <a:pt x="95" y="100"/>
                  <a:pt x="129" y="120"/>
                  <a:pt x="129" y="120"/>
                </a:cubicBezTo>
                <a:cubicBezTo>
                  <a:pt x="139" y="151"/>
                  <a:pt x="153" y="168"/>
                  <a:pt x="177" y="192"/>
                </a:cubicBezTo>
                <a:cubicBezTo>
                  <a:pt x="193" y="240"/>
                  <a:pt x="220" y="285"/>
                  <a:pt x="233" y="336"/>
                </a:cubicBezTo>
                <a:cubicBezTo>
                  <a:pt x="235" y="346"/>
                  <a:pt x="237" y="357"/>
                  <a:pt x="241" y="368"/>
                </a:cubicBezTo>
                <a:cubicBezTo>
                  <a:pt x="245" y="384"/>
                  <a:pt x="257" y="416"/>
                  <a:pt x="257" y="416"/>
                </a:cubicBezTo>
                <a:cubicBezTo>
                  <a:pt x="220" y="440"/>
                  <a:pt x="220" y="431"/>
                  <a:pt x="185" y="408"/>
                </a:cubicBezTo>
                <a:cubicBezTo>
                  <a:pt x="162" y="374"/>
                  <a:pt x="150" y="344"/>
                  <a:pt x="129" y="312"/>
                </a:cubicBezTo>
                <a:cubicBezTo>
                  <a:pt x="119" y="274"/>
                  <a:pt x="117" y="236"/>
                  <a:pt x="105" y="200"/>
                </a:cubicBezTo>
                <a:cubicBezTo>
                  <a:pt x="97" y="178"/>
                  <a:pt x="77" y="168"/>
                  <a:pt x="65" y="152"/>
                </a:cubicBezTo>
                <a:cubicBezTo>
                  <a:pt x="33" y="112"/>
                  <a:pt x="0" y="50"/>
                  <a:pt x="17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421</Words>
  <Application>Microsoft Office PowerPoint</Application>
  <PresentationFormat>On-screen Show (4:3)</PresentationFormat>
  <Paragraphs>97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Name a Tune</vt:lpstr>
      <vt:lpstr>Introduction to Veterinary Medical Terminology</vt:lpstr>
      <vt:lpstr>Outline</vt:lpstr>
      <vt:lpstr>Common Terms for Body Parts  </vt:lpstr>
      <vt:lpstr>Root Words</vt:lpstr>
      <vt:lpstr>Root Words</vt:lpstr>
      <vt:lpstr>Slide 7</vt:lpstr>
      <vt:lpstr>Slide 8</vt:lpstr>
      <vt:lpstr>Slide 9</vt:lpstr>
      <vt:lpstr>Slide 10</vt:lpstr>
      <vt:lpstr>Slide 11</vt:lpstr>
      <vt:lpstr>Slide 12</vt:lpstr>
      <vt:lpstr>Slide 13</vt:lpstr>
      <vt:lpstr>Body Planes Activity</vt:lpstr>
      <vt:lpstr>Body Planes  </vt:lpstr>
      <vt:lpstr>Body Planes</vt:lpstr>
      <vt:lpstr>Body Planes</vt:lpstr>
      <vt:lpstr>Body Planes</vt:lpstr>
      <vt:lpstr>Body Planes</vt:lpstr>
      <vt:lpstr>Body Planes  </vt:lpstr>
      <vt:lpstr>Gummi Bear Lab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Veterinary Medical Terminology</dc:title>
  <dc:creator>Judy Aschwanden</dc:creator>
  <cp:lastModifiedBy>khartfield</cp:lastModifiedBy>
  <cp:revision>7</cp:revision>
  <dcterms:created xsi:type="dcterms:W3CDTF">2010-02-17T20:36:58Z</dcterms:created>
  <dcterms:modified xsi:type="dcterms:W3CDTF">2012-09-06T21:46:45Z</dcterms:modified>
</cp:coreProperties>
</file>